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3"/>
    <p:sldMasterId id="2147483661" r:id="rId4"/>
    <p:sldMasterId id="2147483674" r:id="rId5"/>
  </p:sldMasterIdLst>
  <p:notesMasterIdLst>
    <p:notesMasterId r:id="rId48"/>
  </p:notesMasterIdLst>
  <p:sldIdLst>
    <p:sldId id="256" r:id="rId6"/>
    <p:sldId id="257" r:id="rId7"/>
    <p:sldId id="323" r:id="rId8"/>
    <p:sldId id="324" r:id="rId9"/>
    <p:sldId id="325" r:id="rId10"/>
    <p:sldId id="326" r:id="rId11"/>
    <p:sldId id="258" r:id="rId12"/>
    <p:sldId id="285" r:id="rId13"/>
    <p:sldId id="286" r:id="rId14"/>
    <p:sldId id="287" r:id="rId15"/>
    <p:sldId id="291" r:id="rId16"/>
    <p:sldId id="288" r:id="rId17"/>
    <p:sldId id="292" r:id="rId18"/>
    <p:sldId id="293" r:id="rId19"/>
    <p:sldId id="294" r:id="rId20"/>
    <p:sldId id="295" r:id="rId21"/>
    <p:sldId id="261" r:id="rId22"/>
    <p:sldId id="262" r:id="rId23"/>
    <p:sldId id="296" r:id="rId24"/>
    <p:sldId id="297" r:id="rId25"/>
    <p:sldId id="316" r:id="rId26"/>
    <p:sldId id="317" r:id="rId27"/>
    <p:sldId id="318" r:id="rId28"/>
    <p:sldId id="264" r:id="rId29"/>
    <p:sldId id="265" r:id="rId30"/>
    <p:sldId id="266" r:id="rId31"/>
    <p:sldId id="267" r:id="rId32"/>
    <p:sldId id="268" r:id="rId33"/>
    <p:sldId id="298" r:id="rId34"/>
    <p:sldId id="299" r:id="rId35"/>
    <p:sldId id="301" r:id="rId36"/>
    <p:sldId id="302" r:id="rId37"/>
    <p:sldId id="303" r:id="rId38"/>
    <p:sldId id="327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282" r:id="rId47"/>
  </p:sldIdLst>
  <p:sldSz cx="12192000" cy="6858000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70B3B-CEF5-41E6-9E6D-729F759232D6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44869-B2BC-4247-97F9-2C0976A3B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7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44869-B2BC-4247-97F9-2C0976A3B46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41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 rot="5400000">
            <a:off x="5948280" y="614520"/>
            <a:ext cx="282960" cy="12201120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" name="Image 9"/>
          <p:cNvPicPr/>
          <p:nvPr/>
        </p:nvPicPr>
        <p:blipFill>
          <a:blip r:embed="rId14"/>
          <a:stretch/>
        </p:blipFill>
        <p:spPr>
          <a:xfrm>
            <a:off x="480960" y="473760"/>
            <a:ext cx="1488960" cy="500040"/>
          </a:xfrm>
          <a:prstGeom prst="rect">
            <a:avLst/>
          </a:prstGeom>
          <a:ln>
            <a:noFill/>
          </a:ln>
        </p:spPr>
      </p:pic>
      <p:pic>
        <p:nvPicPr>
          <p:cNvPr id="2" name="Image 32"/>
          <p:cNvPicPr/>
          <p:nvPr/>
        </p:nvPicPr>
        <p:blipFill>
          <a:blip r:embed="rId15"/>
          <a:srcRect l="16959" t="307" r="18728"/>
          <a:stretch/>
        </p:blipFill>
        <p:spPr>
          <a:xfrm>
            <a:off x="5732280" y="-7560"/>
            <a:ext cx="6457320" cy="668484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1440" y="-1440"/>
            <a:ext cx="5743080" cy="6575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3"/>
          <p:cNvSpPr/>
          <p:nvPr/>
        </p:nvSpPr>
        <p:spPr>
          <a:xfrm>
            <a:off x="11907360" y="-1440"/>
            <a:ext cx="291240" cy="6575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4"/>
          <p:cNvSpPr/>
          <p:nvPr/>
        </p:nvSpPr>
        <p:spPr>
          <a:xfrm rot="5400000">
            <a:off x="5949000" y="613800"/>
            <a:ext cx="281520" cy="12201120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Image 38"/>
          <p:cNvPicPr/>
          <p:nvPr/>
        </p:nvPicPr>
        <p:blipFill>
          <a:blip r:embed="rId14"/>
          <a:stretch/>
        </p:blipFill>
        <p:spPr>
          <a:xfrm>
            <a:off x="480960" y="473760"/>
            <a:ext cx="1488960" cy="500040"/>
          </a:xfrm>
          <a:prstGeom prst="rect">
            <a:avLst/>
          </a:prstGeom>
          <a:ln>
            <a:noFill/>
          </a:ln>
        </p:spPr>
      </p:pic>
      <p:sp>
        <p:nvSpPr>
          <p:cNvPr id="7" name="CustomShape 5"/>
          <p:cNvSpPr/>
          <p:nvPr/>
        </p:nvSpPr>
        <p:spPr>
          <a:xfrm rot="5400000">
            <a:off x="5948280" y="614520"/>
            <a:ext cx="282960" cy="12201120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6"/>
          <p:cNvSpPr/>
          <p:nvPr/>
        </p:nvSpPr>
        <p:spPr>
          <a:xfrm>
            <a:off x="5732280" y="-4320"/>
            <a:ext cx="523080" cy="657504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10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 rot="5400000">
            <a:off x="5948280" y="614520"/>
            <a:ext cx="282960" cy="12201120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Image 9"/>
          <p:cNvPicPr/>
          <p:nvPr/>
        </p:nvPicPr>
        <p:blipFill>
          <a:blip r:embed="rId14"/>
          <a:stretch/>
        </p:blipFill>
        <p:spPr>
          <a:xfrm>
            <a:off x="480960" y="473760"/>
            <a:ext cx="1488960" cy="50004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-11520" y="0"/>
            <a:ext cx="12202920" cy="1521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" name="Image 11"/>
          <p:cNvPicPr/>
          <p:nvPr/>
        </p:nvPicPr>
        <p:blipFill>
          <a:blip r:embed="rId14"/>
          <a:stretch/>
        </p:blipFill>
        <p:spPr>
          <a:xfrm>
            <a:off x="480960" y="473760"/>
            <a:ext cx="1488960" cy="500040"/>
          </a:xfrm>
          <a:prstGeom prst="rect">
            <a:avLst/>
          </a:prstGeom>
          <a:ln>
            <a:noFill/>
          </a:ln>
        </p:spPr>
      </p:pic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rot="5400000">
            <a:off x="5948280" y="614520"/>
            <a:ext cx="282960" cy="12201120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Image 9"/>
          <p:cNvPicPr/>
          <p:nvPr/>
        </p:nvPicPr>
        <p:blipFill>
          <a:blip r:embed="rId14"/>
          <a:stretch/>
        </p:blipFill>
        <p:spPr>
          <a:xfrm>
            <a:off x="480960" y="473760"/>
            <a:ext cx="1488960" cy="50004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1440" y="-12600"/>
            <a:ext cx="11993400" cy="66369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Image 12"/>
          <p:cNvPicPr/>
          <p:nvPr/>
        </p:nvPicPr>
        <p:blipFill>
          <a:blip r:embed="rId14"/>
          <a:stretch/>
        </p:blipFill>
        <p:spPr>
          <a:xfrm>
            <a:off x="480960" y="473760"/>
            <a:ext cx="1488960" cy="50004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11907360" y="-1440"/>
            <a:ext cx="291240" cy="6636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4"/>
          <p:cNvSpPr/>
          <p:nvPr/>
        </p:nvSpPr>
        <p:spPr>
          <a:xfrm rot="5400000">
            <a:off x="5948280" y="614520"/>
            <a:ext cx="282960" cy="12201120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01039" y="1758174"/>
            <a:ext cx="5296375" cy="16909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3000" b="1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134" name="Image 3"/>
          <p:cNvPicPr/>
          <p:nvPr/>
        </p:nvPicPr>
        <p:blipFill>
          <a:blip r:embed="rId2"/>
          <a:stretch/>
        </p:blipFill>
        <p:spPr>
          <a:xfrm>
            <a:off x="4374000" y="342360"/>
            <a:ext cx="779760" cy="75204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1688400" y="5702169"/>
            <a:ext cx="2178720" cy="54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fr-FR" sz="2500" b="1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07/11/202</a:t>
            </a:r>
            <a:r>
              <a:rPr lang="fr-FR" sz="2500" b="1" spc="-1" dirty="0">
                <a:solidFill>
                  <a:srgbClr val="FFFFFF"/>
                </a:solidFill>
                <a:latin typeface="Century Gothic"/>
                <a:ea typeface="Euclid Flex B Medium"/>
              </a:rPr>
              <a:t>3</a:t>
            </a:r>
            <a:endParaRPr lang="fr-FR" sz="2500" b="0" strike="noStrike" spc="-1" dirty="0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1511280" y="3123040"/>
            <a:ext cx="2532600" cy="54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fr-FR" sz="2500" b="1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Bachar RIMA</a:t>
            </a:r>
            <a:endParaRPr lang="fr-FR" sz="2500" b="0" strike="noStrike" spc="-1" dirty="0"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CB1F931-232C-67A1-7239-774EF25D9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87" y="351800"/>
            <a:ext cx="673673" cy="822042"/>
          </a:xfrm>
          <a:prstGeom prst="rect">
            <a:avLst/>
          </a:prstGeom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DC20A056-BAE0-8664-A87A-54A611A9C7B4}"/>
              </a:ext>
            </a:extLst>
          </p:cNvPr>
          <p:cNvSpPr/>
          <p:nvPr/>
        </p:nvSpPr>
        <p:spPr>
          <a:xfrm>
            <a:off x="931112" y="3917482"/>
            <a:ext cx="3832768" cy="4977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fr-FR" sz="2000" b="1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Equipe MAREL</a:t>
            </a:r>
            <a:br>
              <a:rPr lang="fr-FR" sz="2000" b="1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</a:br>
            <a:r>
              <a:rPr lang="fr-FR" sz="2000" b="1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En collaboration avec Berger-Levrault </a:t>
            </a:r>
            <a:endParaRPr lang="fr-F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Context: </a:t>
            </a:r>
            <a:r>
              <a:rPr lang="en-US" sz="2800" b="1" spc="-1" dirty="0">
                <a:solidFill>
                  <a:srgbClr val="FFFFFF"/>
                </a:solidFill>
                <a:latin typeface="Century Gothic"/>
                <a:ea typeface="ITC Kabel Book"/>
              </a:rPr>
              <a:t>Logging Approaches (1)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Conventional Logging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: free-form logging with the logging code, scattered across the codebase and tangled with the feature code.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endParaRPr lang="en-US" b="1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7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</a:pPr>
            <a:endParaRPr lang="en-US" b="1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Rule-based Logging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free-form logging with the logging code, modularized into separate files (e.g., Aspect-Oriented logging).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endParaRPr lang="en-US" sz="1800" b="1" strike="noStrike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endParaRPr lang="en-US" b="1" spc="-1" dirty="0">
              <a:solidFill>
                <a:srgbClr val="000000"/>
              </a:solidFill>
              <a:latin typeface="Calibri"/>
              <a:ea typeface="MS Mincho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10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C9C91E-AC8A-EC79-5E5A-242D835D0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9" b="48248"/>
          <a:stretch/>
        </p:blipFill>
        <p:spPr>
          <a:xfrm>
            <a:off x="1675493" y="1950589"/>
            <a:ext cx="7866266" cy="1900538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01E5E3-EE50-CB58-2145-9A7DDBD3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7"/>
          <a:stretch/>
        </p:blipFill>
        <p:spPr>
          <a:xfrm>
            <a:off x="1690838" y="4439176"/>
            <a:ext cx="7996333" cy="17621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A791567-03DF-4B36-5237-C2C3D429CA4B}"/>
              </a:ext>
            </a:extLst>
          </p:cNvPr>
          <p:cNvSpPr txBox="1"/>
          <p:nvPr/>
        </p:nvSpPr>
        <p:spPr>
          <a:xfrm>
            <a:off x="2501905" y="6207694"/>
            <a:ext cx="664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Chen, B. (2020). Improving the Logging Practices in DevOps.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430189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Context: </a:t>
            </a:r>
            <a:r>
              <a:rPr lang="en-US" sz="2800" b="1" spc="-1" dirty="0">
                <a:solidFill>
                  <a:srgbClr val="FFFFFF"/>
                </a:solidFill>
                <a:latin typeface="Century Gothic"/>
                <a:ea typeface="ITC Kabel Book"/>
              </a:rPr>
              <a:t>Logging Approaches (2)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Distributed Tracing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: structured logging using end-to-end traces to capture the full picture across multiple machines and processes in a distributed system (e.g.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, </a:t>
            </a:r>
            <a:r>
              <a:rPr lang="en-US" spc="-1" dirty="0" err="1">
                <a:solidFill>
                  <a:srgbClr val="000000"/>
                </a:solidFill>
                <a:latin typeface="Calibri"/>
                <a:ea typeface="MS Mincho"/>
              </a:rPr>
              <a:t>OpenTracing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API, Dapper by Google, …)</a:t>
            </a:r>
            <a:endParaRPr lang="en-US" b="1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b="1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b="1" spc="-1" dirty="0">
              <a:solidFill>
                <a:srgbClr val="000000"/>
              </a:solidFill>
              <a:latin typeface="Calibri"/>
              <a:ea typeface="MS Mincho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11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EF1B0F-7A63-53C5-49F0-1504A6EC2A7F}"/>
              </a:ext>
            </a:extLst>
          </p:cNvPr>
          <p:cNvSpPr txBox="1"/>
          <p:nvPr/>
        </p:nvSpPr>
        <p:spPr>
          <a:xfrm>
            <a:off x="3054565" y="6026827"/>
            <a:ext cx="6645310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Chen, B. (2020). Improving the Logging Practices in DevOps.</a:t>
            </a:r>
            <a:endParaRPr lang="fr-FR" i="1" dirty="0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282DDE1-4202-BAF9-5E2A-22C13FDAF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88" y="2300983"/>
            <a:ext cx="7975023" cy="3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728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Context: </a:t>
            </a:r>
            <a:r>
              <a:rPr lang="en-US" sz="2800" b="1" spc="-1" dirty="0">
                <a:solidFill>
                  <a:srgbClr val="FFFFFF"/>
                </a:solidFill>
                <a:latin typeface="Century Gothic"/>
                <a:ea typeface="ITC Kabel Book"/>
              </a:rPr>
              <a:t>Logging Approaches (3)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12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C2ECDC6B-C37B-23A7-C354-B768CFC15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813380"/>
              </p:ext>
            </p:extLst>
          </p:nvPr>
        </p:nvGraphicFramePr>
        <p:xfrm>
          <a:off x="1585080" y="1561012"/>
          <a:ext cx="9584280" cy="4495320"/>
        </p:xfrm>
        <a:graphic>
          <a:graphicData uri="http://schemas.openxmlformats.org/drawingml/2006/table">
            <a:tbl>
              <a:tblPr/>
              <a:tblGrid>
                <a:gridCol w="2395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6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5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Dimension/Logging Approach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A1D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Conventional Logging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A1D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Rule-based Logging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A1D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1" strike="noStrike" spc="-1" dirty="0">
                          <a:solidFill>
                            <a:srgbClr val="FFFFFF"/>
                          </a:solidFill>
                          <a:latin typeface="Century Gothic"/>
                        </a:rPr>
                        <a:t>Distributed Tracing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A1D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1" strike="noStrike" spc="-1" dirty="0" err="1">
                          <a:solidFill>
                            <a:srgbClr val="FFFFFF"/>
                          </a:solidFill>
                          <a:latin typeface="Century Gothic"/>
                        </a:rPr>
                        <a:t>Who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1D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SUS developers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CC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SUS developers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CC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000000"/>
                          </a:solidFill>
                          <a:latin typeface="Century Gothic"/>
                        </a:rPr>
                        <a:t>Logging</a:t>
                      </a: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Century Gothic"/>
                        </a:rPr>
                        <a:t> Library </a:t>
                      </a:r>
                      <a:r>
                        <a:rPr lang="fr-FR" sz="1800" b="0" strike="noStrike" spc="-1" dirty="0" err="1">
                          <a:solidFill>
                            <a:srgbClr val="000000"/>
                          </a:solidFill>
                          <a:latin typeface="Century Gothic"/>
                        </a:rPr>
                        <a:t>developpers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Filtering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1D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Verbosity Level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 dirty="0" err="1">
                          <a:solidFill>
                            <a:srgbClr val="000000"/>
                          </a:solidFill>
                          <a:latin typeface="Century Gothic"/>
                        </a:rPr>
                        <a:t>Verbosity</a:t>
                      </a: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Level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Sampling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Format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1D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Free Form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CC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Free Form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CC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Structured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7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Domain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1D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General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General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Distributed Systems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Flexibility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1D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High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CC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Century Gothic"/>
                        </a:rPr>
                        <a:t>Low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CC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Medium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4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Scattering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1D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>
                          <a:solidFill>
                            <a:srgbClr val="000000"/>
                          </a:solidFill>
                          <a:latin typeface="Century Gothic"/>
                        </a:rPr>
                        <a:t>High</a:t>
                      </a:r>
                      <a:endParaRPr lang="fr-FR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Century Gothic"/>
                        </a:rPr>
                        <a:t>Low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FR" sz="1800" b="0" strike="noStrike" spc="-1" dirty="0">
                          <a:solidFill>
                            <a:srgbClr val="000000"/>
                          </a:solidFill>
                          <a:latin typeface="Century Gothic"/>
                        </a:rPr>
                        <a:t>Low</a:t>
                      </a:r>
                      <a:endParaRPr lang="fr-FR" sz="18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8656140A-67B0-6751-1A36-C87DBA3A2979}"/>
              </a:ext>
            </a:extLst>
          </p:cNvPr>
          <p:cNvSpPr txBox="1"/>
          <p:nvPr/>
        </p:nvSpPr>
        <p:spPr>
          <a:xfrm>
            <a:off x="3054565" y="6056332"/>
            <a:ext cx="6645310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Chen, B. (2020). Improving the Logging Practices in DevOps.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4827605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Context: </a:t>
            </a:r>
            <a:r>
              <a:rPr lang="en-US" sz="2800" b="1" spc="-1" dirty="0">
                <a:solidFill>
                  <a:srgbClr val="FFFFFF"/>
                </a:solidFill>
                <a:latin typeface="Century Gothic"/>
                <a:ea typeface="ITC Kabel Book"/>
              </a:rPr>
              <a:t>Logging Approaches (4)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Problems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“</a:t>
            </a:r>
            <a:r>
              <a:rPr lang="en-US" b="0" i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The majority of soft</a:t>
            </a:r>
            <a:r>
              <a:rPr lang="en-US" i="1" spc="-1" dirty="0">
                <a:solidFill>
                  <a:srgbClr val="000000"/>
                </a:solidFill>
                <a:latin typeface="Calibri"/>
                <a:ea typeface="MS Mincho"/>
              </a:rPr>
              <a:t>ware project still adopt conventional logging approaches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” (</a:t>
            </a:r>
            <a:r>
              <a:rPr lang="en-US" i="1" spc="-1" dirty="0">
                <a:solidFill>
                  <a:srgbClr val="000000"/>
                </a:solidFill>
                <a:latin typeface="Calibri"/>
                <a:ea typeface="MS Mincho"/>
              </a:rPr>
              <a:t>Chen &amp; Jiang (2020), Studying the Use of Java Logging Utilities in the Wild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).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“</a:t>
            </a:r>
            <a:r>
              <a:rPr lang="en-US" b="0" i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Steep learning curve of the other approaches</a:t>
            </a:r>
            <a:r>
              <a:rPr lang="en-US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” (</a:t>
            </a:r>
            <a:r>
              <a:rPr lang="en-US" b="0" i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Chen, B. (2020). Improving the Logging Practices in DevOps</a:t>
            </a:r>
            <a:r>
              <a:rPr lang="en-US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).</a:t>
            </a:r>
          </a:p>
          <a:p>
            <a:pPr marL="457920" lvl="1">
              <a:spcBef>
                <a:spcPts val="649"/>
              </a:spcBef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457920" lvl="1">
              <a:spcBef>
                <a:spcPts val="649"/>
              </a:spcBef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457920" lvl="1">
              <a:spcBef>
                <a:spcPts val="649"/>
              </a:spcBef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457920" lvl="1">
              <a:spcBef>
                <a:spcPts val="649"/>
              </a:spcBef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Active research question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“</a:t>
            </a:r>
            <a:r>
              <a:rPr lang="en-US" i="1" spc="-1" dirty="0">
                <a:solidFill>
                  <a:srgbClr val="000000"/>
                </a:solidFill>
                <a:latin typeface="Calibri"/>
                <a:ea typeface="MS Mincho"/>
              </a:rPr>
              <a:t>How to suggest the appropriate logging approach(es) for a </a:t>
            </a:r>
            <a:r>
              <a:rPr lang="en-US" b="1" i="1" spc="-1" dirty="0">
                <a:solidFill>
                  <a:srgbClr val="000000"/>
                </a:solidFill>
                <a:latin typeface="Calibri"/>
                <a:ea typeface="MS Mincho"/>
              </a:rPr>
              <a:t>System under Study</a:t>
            </a:r>
            <a:r>
              <a:rPr lang="en-US" i="1" spc="-1" dirty="0">
                <a:solidFill>
                  <a:srgbClr val="000000"/>
                </a:solidFill>
                <a:latin typeface="Calibri"/>
                <a:ea typeface="MS Mincho"/>
              </a:rPr>
              <a:t> (</a:t>
            </a:r>
            <a:r>
              <a:rPr lang="en-US" b="1" i="1" spc="-1" dirty="0">
                <a:solidFill>
                  <a:srgbClr val="000000"/>
                </a:solidFill>
                <a:latin typeface="Calibri"/>
                <a:ea typeface="MS Mincho"/>
              </a:rPr>
              <a:t>SUS</a:t>
            </a:r>
            <a:r>
              <a:rPr lang="en-US" i="1" spc="-1" dirty="0">
                <a:solidFill>
                  <a:srgbClr val="000000"/>
                </a:solidFill>
                <a:latin typeface="Calibri"/>
                <a:ea typeface="MS Mincho"/>
              </a:rPr>
              <a:t>)’s specific logging scenarios and logging goals?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”</a:t>
            </a: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13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093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Context: </a:t>
            </a:r>
            <a:r>
              <a:rPr lang="en-US" sz="2800" b="1" spc="-1" dirty="0">
                <a:solidFill>
                  <a:srgbClr val="FFFFFF"/>
                </a:solidFill>
                <a:latin typeface="Century Gothic"/>
                <a:ea typeface="ITC Kabel Book"/>
              </a:rPr>
              <a:t>Logging Utilities Integration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Evolution over the years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from simple </a:t>
            </a:r>
            <a:r>
              <a:rPr lang="en-US" i="1" spc="-1" dirty="0" err="1">
                <a:solidFill>
                  <a:srgbClr val="000000"/>
                </a:solidFill>
                <a:latin typeface="Calibri"/>
                <a:ea typeface="MS Mincho"/>
              </a:rPr>
              <a:t>printf</a:t>
            </a:r>
            <a:r>
              <a:rPr lang="en-US" i="1" spc="-1" dirty="0">
                <a:solidFill>
                  <a:srgbClr val="000000"/>
                </a:solidFill>
                <a:latin typeface="Calibri"/>
                <a:ea typeface="MS Mincho"/>
              </a:rPr>
              <a:t>()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statements to more complex and commonly-used libraries:</a:t>
            </a:r>
          </a:p>
          <a:p>
            <a:pPr marL="743670" lvl="1" indent="-28575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Java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SLF4J, Log4j, …</a:t>
            </a:r>
          </a:p>
          <a:p>
            <a:pPr marL="743670" lvl="1" indent="-28575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C++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</a:t>
            </a:r>
            <a:r>
              <a:rPr lang="en-US" spc="-1" dirty="0" err="1">
                <a:solidFill>
                  <a:srgbClr val="000000"/>
                </a:solidFill>
                <a:latin typeface="Calibri"/>
                <a:ea typeface="MS Mincho"/>
              </a:rPr>
              <a:t>Spdlog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, …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New features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persistence, thread-safety, verbosity levels, formatting, …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Different LU(s) provide different functionalities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</a:t>
            </a:r>
            <a:r>
              <a:rPr lang="fr-FR" b="0" i="0" dirty="0">
                <a:effectLst/>
                <a:latin typeface="arial" panose="020B0604020202020204" pitchFamily="34" charset="0"/>
              </a:rPr>
              <a:t>→ 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developers may integrate one/many existing general-purpose or specialized LU(s), or even develop their own depending on the usage context.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Each project may contain one or more LU(s), each providing many different configuration options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</a:t>
            </a:r>
            <a:r>
              <a:rPr lang="fr-FR" b="0" i="0" dirty="0">
                <a:effectLst/>
                <a:latin typeface="arial" panose="020B0604020202020204" pitchFamily="34" charset="0"/>
              </a:rPr>
              <a:t>→ 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developers may need to properly configure the LU(s) to gather enough data to:</a:t>
            </a:r>
            <a:endParaRPr lang="en-US" spc="-1" dirty="0">
              <a:latin typeface="Calibri"/>
              <a:ea typeface="MS Mincho"/>
            </a:endParaRP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Gain full visibility of the SUS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Minimize the performance overhead and storage requirements.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Active research questions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“</a:t>
            </a:r>
            <a:r>
              <a:rPr lang="en-US" i="1" spc="-1" dirty="0">
                <a:solidFill>
                  <a:srgbClr val="000000"/>
                </a:solidFill>
                <a:latin typeface="Calibri"/>
                <a:ea typeface="MS Mincho"/>
              </a:rPr>
              <a:t>Which LU(s) should be used, given a SUS?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”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“</a:t>
            </a:r>
            <a:r>
              <a:rPr lang="en-US" i="1" spc="-1" dirty="0">
                <a:solidFill>
                  <a:srgbClr val="000000"/>
                </a:solidFill>
                <a:latin typeface="Calibri"/>
                <a:ea typeface="MS Mincho"/>
              </a:rPr>
              <a:t>How to migrate to other/newer LU(s), given a SUS?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”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“</a:t>
            </a:r>
            <a:r>
              <a:rPr lang="en-US" i="1" spc="-1" dirty="0">
                <a:solidFill>
                  <a:srgbClr val="000000"/>
                </a:solidFill>
                <a:latin typeface="Calibri"/>
                <a:ea typeface="MS Mincho"/>
              </a:rPr>
              <a:t>How to automate the configuration management across multiple LU(s), given a SUS?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”</a:t>
            </a: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14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52635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Context: </a:t>
            </a:r>
            <a:r>
              <a:rPr lang="en-US" sz="2800" b="1" spc="-1" dirty="0">
                <a:solidFill>
                  <a:srgbClr val="FFFFFF"/>
                </a:solidFill>
                <a:latin typeface="Century Gothic"/>
                <a:ea typeface="ITC Kabel Book"/>
              </a:rPr>
              <a:t>Logging Code Composition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Where to Log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determine the appropriate logging points in the source code to inject LPSs.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What to Log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determine how to build the LPSs (event, context, criticality)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How to Log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choose a logging strategy to inject the LPSs into their appropriate logging points.</a:t>
            </a: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15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83E11B-A235-661E-0B05-F2BD59761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54" y="2703737"/>
            <a:ext cx="9051106" cy="36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912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Problem Statement: Guidelines &amp; Automation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Very few systematic guidelines on log instrumentation exist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, even fewer are applied in practice.</a:t>
            </a: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Automated approaches for log instrumentation exist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, but they are mostly </a:t>
            </a: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partial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or </a:t>
            </a: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costly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Handling one logging goal at a time.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Don’t necessarily address all aspects of logging code composition:</a:t>
            </a:r>
          </a:p>
          <a:p>
            <a:pPr marL="1258020" lvl="2" indent="-34290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Where to log only;</a:t>
            </a:r>
          </a:p>
          <a:p>
            <a:pPr marL="1258020" lvl="2" indent="-34290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What to log only;</a:t>
            </a:r>
          </a:p>
          <a:p>
            <a:pPr marL="1258020" lvl="2" indent="-34290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What log levels to use only;</a:t>
            </a:r>
          </a:p>
          <a:p>
            <a:pPr marL="1258020" lvl="2" indent="-34290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Any incomplete combination of the above.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16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32856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Problem Statement: </a:t>
            </a:r>
            <a:r>
              <a:rPr lang="en-US" sz="2800" b="1" spc="-1" dirty="0">
                <a:solidFill>
                  <a:srgbClr val="FFFFFF"/>
                </a:solidFill>
                <a:latin typeface="Century Gothic"/>
                <a:ea typeface="ITC Kabel Book"/>
              </a:rPr>
              <a:t>Coverage Mismatch between Logging Goals and LECs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F8FE210-070A-4E21-BB2C-0E9A2438FBEC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17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3" name="Picture 2" descr="A diagram of a basic training&#10;&#10;Description automatically generated with medium confidence">
            <a:extLst>
              <a:ext uri="{FF2B5EF4-FFF2-40B4-BE49-F238E27FC236}">
                <a16:creationId xmlns:a16="http://schemas.microsoft.com/office/drawing/2014/main" id="{144A451E-BC78-DD59-0E73-CF3F990D1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0" y="1741808"/>
            <a:ext cx="10510160" cy="4832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Problem Statement: Flexibility, Overlapping, and Redundancy of LPSs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D5A1DE13-A27E-4E10-A32F-9DC60CD76F88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18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AA38A170-DB4C-C3F7-6556-517217177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20" y="1780150"/>
            <a:ext cx="10357759" cy="440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Motivation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chemeClr val="accent3"/>
                </a:solidFill>
                <a:latin typeface="Calibri"/>
                <a:ea typeface="MS Mincho"/>
              </a:rPr>
              <a:t>Very few systematic guidelines on log instrumentation exist</a:t>
            </a:r>
            <a:r>
              <a:rPr lang="en-US" spc="-1" dirty="0">
                <a:solidFill>
                  <a:schemeClr val="accent3"/>
                </a:solidFill>
                <a:latin typeface="Calibri"/>
                <a:ea typeface="MS Mincho"/>
              </a:rPr>
              <a:t>, even fewer are applied in practice</a:t>
            </a:r>
            <a:r>
              <a:rPr lang="fr-FR" b="0" i="0" dirty="0">
                <a:effectLst/>
                <a:latin typeface="arial" panose="020B0604020202020204" pitchFamily="34" charset="0"/>
              </a:rPr>
              <a:t> → </a:t>
            </a:r>
            <a:r>
              <a:rPr lang="en-US" spc="-1" dirty="0">
                <a:solidFill>
                  <a:schemeClr val="accent2"/>
                </a:solidFill>
                <a:latin typeface="Calibri"/>
                <a:ea typeface="MS Mincho"/>
              </a:rPr>
              <a:t>need for more automation to reduce developer effort and error</a:t>
            </a: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C00000"/>
                </a:solidFill>
                <a:latin typeface="Calibri"/>
                <a:ea typeface="MS Mincho"/>
              </a:rPr>
              <a:t>Automated approaches for log instrumentation exist</a:t>
            </a:r>
            <a:r>
              <a:rPr lang="en-US" spc="-1" dirty="0">
                <a:solidFill>
                  <a:srgbClr val="C00000"/>
                </a:solidFill>
                <a:latin typeface="Calibri"/>
                <a:ea typeface="MS Mincho"/>
              </a:rPr>
              <a:t>, but they are mostly </a:t>
            </a:r>
            <a:r>
              <a:rPr lang="en-US" b="1" spc="-1" dirty="0">
                <a:solidFill>
                  <a:srgbClr val="C00000"/>
                </a:solidFill>
                <a:latin typeface="Calibri"/>
                <a:ea typeface="MS Mincho"/>
              </a:rPr>
              <a:t>partial</a:t>
            </a:r>
            <a:r>
              <a:rPr lang="en-US" spc="-1" dirty="0">
                <a:solidFill>
                  <a:srgbClr val="C00000"/>
                </a:solidFill>
                <a:latin typeface="Calibri"/>
                <a:ea typeface="MS Mincho"/>
              </a:rPr>
              <a:t> or </a:t>
            </a:r>
            <a:r>
              <a:rPr lang="en-US" b="1" spc="-1" dirty="0">
                <a:solidFill>
                  <a:srgbClr val="C00000"/>
                </a:solidFill>
                <a:latin typeface="Calibri"/>
                <a:ea typeface="MS Mincho"/>
              </a:rPr>
              <a:t>costly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pc="-1" dirty="0">
                <a:solidFill>
                  <a:srgbClr val="C00000"/>
                </a:solidFill>
                <a:latin typeface="Calibri"/>
                <a:ea typeface="MS Mincho"/>
              </a:rPr>
              <a:t>Handling one logging goal at a time</a:t>
            </a:r>
            <a:r>
              <a:rPr lang="fr-FR" b="0" i="0" dirty="0">
                <a:effectLst/>
                <a:latin typeface="arial" panose="020B0604020202020204" pitchFamily="34" charset="0"/>
              </a:rPr>
              <a:t> → </a:t>
            </a:r>
            <a:r>
              <a:rPr lang="en-US" spc="-1" dirty="0">
                <a:solidFill>
                  <a:schemeClr val="accent2"/>
                </a:solidFill>
                <a:latin typeface="Calibri"/>
                <a:ea typeface="MS Mincho"/>
              </a:rPr>
              <a:t>need for logging support for multiple logging goals at once</a:t>
            </a: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pc="-1" dirty="0">
                <a:solidFill>
                  <a:schemeClr val="accent2"/>
                </a:solidFill>
                <a:latin typeface="Calibri"/>
                <a:ea typeface="MS Mincho"/>
              </a:rPr>
              <a:t>Need for an approach covering all aspects of LPS composition (where, what, how, and at which level)</a:t>
            </a: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chemeClr val="accent3"/>
                </a:solidFill>
                <a:latin typeface="Calibri"/>
                <a:ea typeface="MS Mincho"/>
              </a:rPr>
              <a:t>Non-optimal coverage for a logging goal by an LEC</a:t>
            </a:r>
            <a:r>
              <a:rPr lang="en-US" spc="-1" dirty="0">
                <a:solidFill>
                  <a:schemeClr val="accent3"/>
                </a:solidFill>
                <a:latin typeface="Calibri"/>
                <a:ea typeface="MS Mincho"/>
              </a:rPr>
              <a:t> may result in bad decisions, and possibly extra overhead</a:t>
            </a:r>
            <a:r>
              <a:rPr lang="fr-FR" b="0" i="0" dirty="0">
                <a:effectLst/>
                <a:latin typeface="arial" panose="020B0604020202020204" pitchFamily="34" charset="0"/>
              </a:rPr>
              <a:t> → </a:t>
            </a:r>
            <a:r>
              <a:rPr lang="en-US" spc="-1" dirty="0">
                <a:solidFill>
                  <a:schemeClr val="accent2"/>
                </a:solidFill>
                <a:latin typeface="Calibri"/>
                <a:ea typeface="MS Mincho"/>
              </a:rPr>
              <a:t>need for optimization mechanisms to generate LECs that optimally cover their logging goals</a:t>
            </a:r>
            <a:endParaRPr lang="en-US" spc="-1" dirty="0"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chemeClr val="accent3"/>
                </a:solidFill>
                <a:latin typeface="Calibri"/>
                <a:ea typeface="MS Mincho"/>
              </a:rPr>
              <a:t>Redundant and overlapping LPSs</a:t>
            </a:r>
            <a:r>
              <a:rPr lang="en-US" spc="-1" dirty="0">
                <a:solidFill>
                  <a:schemeClr val="accent3"/>
                </a:solidFill>
                <a:latin typeface="Calibri"/>
                <a:ea typeface="MS Mincho"/>
              </a:rPr>
              <a:t> may lead to overhead and lack of flexibility</a:t>
            </a:r>
            <a:r>
              <a:rPr lang="fr-FR" b="0" i="0" dirty="0">
                <a:effectLst/>
                <a:latin typeface="arial" panose="020B0604020202020204" pitchFamily="34" charset="0"/>
              </a:rPr>
              <a:t> → </a:t>
            </a:r>
            <a:r>
              <a:rPr lang="en-US" spc="-1" dirty="0">
                <a:solidFill>
                  <a:schemeClr val="accent2"/>
                </a:solidFill>
                <a:latin typeface="Calibri"/>
                <a:ea typeface="MS Mincho"/>
              </a:rPr>
              <a:t>need for optimization mechanisms to handle redundant and overlapping LPSs</a:t>
            </a: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19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50332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fr-FR" sz="2800" b="1" strike="noStrike" spc="-1">
                <a:solidFill>
                  <a:srgbClr val="FFFFFF"/>
                </a:solidFill>
                <a:latin typeface="Century Gothic"/>
                <a:ea typeface="ITC Kabel Book"/>
              </a:rPr>
              <a:t>Table of Contents</a:t>
            </a:r>
            <a:endParaRPr lang="fr-FR" sz="28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480960" y="1597764"/>
            <a:ext cx="11133720" cy="443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5760" indent="-45504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800" b="1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Software Logging</a:t>
            </a:r>
            <a:endParaRPr lang="en-US" sz="1800" b="0" strike="noStrike" spc="-1" dirty="0">
              <a:latin typeface="Arial"/>
            </a:endParaRPr>
          </a:p>
          <a:p>
            <a:pPr marL="533520" lvl="1" indent="-266040"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Background</a:t>
            </a: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Context</a:t>
            </a:r>
            <a:endParaRPr lang="en-US" sz="1350" b="0" strike="noStrike" spc="-1" dirty="0">
              <a:latin typeface="Arial"/>
            </a:endParaRP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Problem Statement</a:t>
            </a:r>
            <a:endParaRPr lang="en-US" sz="1350" b="0" strike="noStrike" spc="-1" dirty="0">
              <a:latin typeface="Arial"/>
            </a:endParaRPr>
          </a:p>
          <a:p>
            <a:pPr marL="455760" indent="-45504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800" b="1" strike="noStrike" spc="-1" dirty="0" err="1">
                <a:solidFill>
                  <a:srgbClr val="000000"/>
                </a:solidFill>
                <a:latin typeface="Century Gothic"/>
                <a:ea typeface="Arial"/>
              </a:rPr>
              <a:t>SoftScanner</a:t>
            </a:r>
            <a:endParaRPr lang="en-US" sz="1800" b="0" strike="noStrike" spc="-1" dirty="0">
              <a:latin typeface="Arial"/>
            </a:endParaRP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Motivation</a:t>
            </a:r>
            <a:endParaRPr lang="en-US" sz="1350" b="0" strike="noStrike" spc="-1" dirty="0">
              <a:latin typeface="Arial"/>
            </a:endParaRP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Roadmap</a:t>
            </a:r>
            <a:endParaRPr lang="en-US" sz="1350" b="0" strike="noStrike" spc="-1" dirty="0">
              <a:latin typeface="Arial"/>
            </a:endParaRP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Feature Model</a:t>
            </a:r>
            <a:endParaRPr lang="en-US" sz="1350" b="0" strike="noStrike" spc="-1" dirty="0">
              <a:latin typeface="Arial"/>
            </a:endParaRP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Architecture</a:t>
            </a:r>
            <a:endParaRPr lang="en-US" sz="1350" b="0" strike="noStrike" spc="-1" dirty="0">
              <a:latin typeface="Arial"/>
            </a:endParaRP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Workflow</a:t>
            </a:r>
            <a:endParaRPr lang="en-US" sz="1350" b="0" strike="noStrike" spc="-1" dirty="0">
              <a:latin typeface="Arial"/>
            </a:endParaRP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spc="-1" dirty="0">
                <a:solidFill>
                  <a:srgbClr val="000000"/>
                </a:solidFill>
                <a:latin typeface="Century Gothic"/>
              </a:rPr>
              <a:t>Event-based GUI Widgets Logging Strategy</a:t>
            </a:r>
          </a:p>
          <a:p>
            <a:pPr marL="455760" indent="-45504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800" b="1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Software Observability</a:t>
            </a: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Limitations of Software Logging</a:t>
            </a:r>
            <a:endParaRPr lang="en-US" sz="1350" b="0" strike="noStrike" spc="-1" dirty="0">
              <a:latin typeface="Arial"/>
            </a:endParaRP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Introduction</a:t>
            </a:r>
            <a:endParaRPr lang="en-US" sz="1350" b="0" strike="noStrike" spc="-1" dirty="0">
              <a:latin typeface="Arial"/>
            </a:endParaRP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Metrics</a:t>
            </a:r>
            <a:endParaRPr lang="en-US" sz="1350" b="0" strike="noStrike" spc="-1" dirty="0">
              <a:latin typeface="Arial"/>
            </a:endParaRP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Traces</a:t>
            </a:r>
            <a:endParaRPr lang="en-US" sz="1350" b="0" strike="noStrike" spc="-1" dirty="0">
              <a:latin typeface="Arial"/>
            </a:endParaRP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  <a:ea typeface="Arial"/>
              </a:rPr>
              <a:t>Logs</a:t>
            </a: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spc="-1" dirty="0">
                <a:solidFill>
                  <a:srgbClr val="000000"/>
                </a:solidFill>
                <a:latin typeface="Century Gothic"/>
              </a:rPr>
              <a:t>Industry Standards</a:t>
            </a:r>
          </a:p>
          <a:p>
            <a:pPr marL="533520" lvl="1" indent="-266040">
              <a:lnSpc>
                <a:spcPct val="100000"/>
              </a:lnSpc>
              <a:spcBef>
                <a:spcPts val="320"/>
              </a:spcBef>
              <a:buBlip>
                <a:blip r:embed="rId2"/>
              </a:buBlip>
            </a:pPr>
            <a:r>
              <a:rPr lang="en-US" sz="1350" b="0" strike="noStrike" spc="-1" dirty="0" err="1">
                <a:solidFill>
                  <a:srgbClr val="000000"/>
                </a:solidFill>
                <a:latin typeface="Century Gothic"/>
              </a:rPr>
              <a:t>OpenTelemetry</a:t>
            </a: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</a:rPr>
              <a:t> Tracing with </a:t>
            </a:r>
            <a:r>
              <a:rPr lang="en-US" sz="1350" b="0" strike="noStrike" spc="-1" dirty="0" err="1">
                <a:solidFill>
                  <a:srgbClr val="000000"/>
                </a:solidFill>
                <a:latin typeface="Century Gothic"/>
              </a:rPr>
              <a:t>Zipkin</a:t>
            </a:r>
            <a:r>
              <a:rPr lang="en-US" sz="1350" b="0" strike="noStrike" spc="-1" dirty="0">
                <a:solidFill>
                  <a:srgbClr val="000000"/>
                </a:solidFill>
                <a:latin typeface="Century Gothic"/>
              </a:rPr>
              <a:t> (Demo)</a:t>
            </a:r>
            <a:endParaRPr lang="en-US" sz="1350" b="0" strike="noStrike" spc="-1" dirty="0">
              <a:latin typeface="Arial"/>
            </a:endParaRPr>
          </a:p>
          <a:p>
            <a:pPr marL="455760" indent="-45504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Calibri Light"/>
              <a:buAutoNum type="arabicPeriod"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F985A1ED-2439-4109-9738-EC0D8E616E4C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2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Overview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Calibri"/>
                <a:ea typeface="MS Mincho"/>
              </a:rPr>
              <a:t>SoftScanner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is a log-centric, software analysis and engineering ecosystem</a:t>
            </a: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Calibri"/>
                <a:ea typeface="MS Mincho"/>
              </a:rPr>
              <a:t>SoftScanner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is semi-automatic </a:t>
            </a:r>
            <a:r>
              <a:rPr lang="fr-FR" b="0" i="0" dirty="0">
                <a:effectLst/>
                <a:latin typeface="arial" panose="020B0604020202020204" pitchFamily="34" charset="0"/>
              </a:rPr>
              <a:t>→ </a:t>
            </a:r>
            <a:r>
              <a:rPr lang="en-US" spc="-1" dirty="0">
                <a:solidFill>
                  <a:schemeClr val="accent5"/>
                </a:solidFill>
                <a:latin typeface="Calibri"/>
                <a:ea typeface="MS Mincho"/>
              </a:rPr>
              <a:t>need for more automation to reduce developer effort and error</a:t>
            </a:r>
            <a:endParaRPr lang="en-US" spc="-1" dirty="0"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Calibri"/>
                <a:ea typeface="MS Mincho"/>
              </a:rPr>
              <a:t>Softscanner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supports a multi-logging-goal-based log instrumentation approach </a:t>
            </a:r>
            <a:r>
              <a:rPr lang="fr-FR" b="0" i="0" dirty="0">
                <a:effectLst/>
                <a:latin typeface="arial" panose="020B0604020202020204" pitchFamily="34" charset="0"/>
              </a:rPr>
              <a:t>→ </a:t>
            </a:r>
            <a:r>
              <a:rPr lang="en-US" spc="-1" dirty="0">
                <a:solidFill>
                  <a:schemeClr val="accent5"/>
                </a:solidFill>
                <a:latin typeface="Calibri"/>
                <a:ea typeface="MS Mincho"/>
              </a:rPr>
              <a:t>need for logging support for multiple logging goals at once</a:t>
            </a: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Calibri"/>
                <a:ea typeface="MS Mincho"/>
              </a:rPr>
              <a:t>SoftScanner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provides different logging strategies to build LECs for specific logging goals, with different criticality level output filters, while establishing a bi-directional link between the LPSs and their corresponding logs </a:t>
            </a:r>
            <a:r>
              <a:rPr lang="fr-FR" b="0" i="0" dirty="0">
                <a:effectLst/>
                <a:latin typeface="arial" panose="020B0604020202020204" pitchFamily="34" charset="0"/>
              </a:rPr>
              <a:t>→ </a:t>
            </a:r>
            <a:r>
              <a:rPr lang="en-US" spc="-1" dirty="0">
                <a:solidFill>
                  <a:schemeClr val="accent5"/>
                </a:solidFill>
                <a:latin typeface="Calibri"/>
                <a:ea typeface="MS Mincho"/>
              </a:rPr>
              <a:t>need for an approach covering all aspects of LPS composition (where, what, how, and at which level)</a:t>
            </a:r>
            <a:endParaRPr lang="en-US" spc="-1" dirty="0"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 err="1">
                <a:solidFill>
                  <a:srgbClr val="000000"/>
                </a:solidFill>
                <a:latin typeface="Calibri"/>
                <a:ea typeface="MS Mincho"/>
              </a:rPr>
              <a:t>SoftScanner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provides an LPS optimizer component to deal with redundancy, overlapping, covering mismatch scenarios, and other LPS-related optimization issues </a:t>
            </a:r>
            <a:r>
              <a:rPr lang="fr-FR" b="0" i="0" dirty="0">
                <a:effectLst/>
                <a:latin typeface="arial" panose="020B0604020202020204" pitchFamily="34" charset="0"/>
              </a:rPr>
              <a:t>→ </a:t>
            </a: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743670" lvl="1" indent="-28575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pc="-1" dirty="0">
                <a:solidFill>
                  <a:schemeClr val="accent5"/>
                </a:solidFill>
                <a:latin typeface="Calibri"/>
                <a:ea typeface="MS Mincho"/>
              </a:rPr>
              <a:t>need for optimization mechanisms to generate LECs that optimally cover their logging goals</a:t>
            </a:r>
            <a:r>
              <a:rPr lang="en-US" spc="-1" dirty="0">
                <a:solidFill>
                  <a:schemeClr val="accent2"/>
                </a:solidFill>
                <a:latin typeface="Calibri"/>
                <a:ea typeface="MS Mincho"/>
              </a:rPr>
              <a:t> </a:t>
            </a:r>
          </a:p>
          <a:p>
            <a:pPr marL="743670" lvl="1" indent="-28575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pc="-1" dirty="0">
                <a:solidFill>
                  <a:schemeClr val="accent5"/>
                </a:solidFill>
                <a:latin typeface="Calibri"/>
                <a:ea typeface="MS Mincho"/>
              </a:rPr>
              <a:t>need for optimization mechanisms to handle redundant and overlapping LPSs</a:t>
            </a:r>
          </a:p>
          <a:p>
            <a:pPr marL="743670" lvl="1" indent="-28575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20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81978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Roadmap (1)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21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D03DF791-AAD6-D4B8-08FE-59F59E0F3FA5}"/>
              </a:ext>
            </a:extLst>
          </p:cNvPr>
          <p:cNvSpPr txBox="1">
            <a:spLocks/>
          </p:cNvSpPr>
          <p:nvPr/>
        </p:nvSpPr>
        <p:spPr>
          <a:xfrm>
            <a:off x="609480" y="2307901"/>
            <a:ext cx="5354280" cy="3977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Make a feature model of all possible logging goals</a:t>
            </a:r>
          </a:p>
          <a:p>
            <a:pPr marL="457200" indent="-457200"/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457200" indent="-457200"/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Select logging goals of interest</a:t>
            </a:r>
          </a:p>
          <a:p>
            <a:pPr marL="457200" indent="-457200"/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457200" indent="-457200"/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Implement at least one logging strategy for each logging goal of interest</a:t>
            </a:r>
            <a:endParaRPr lang="fr-FR" dirty="0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F58FE58F-F56B-60EE-7AD3-2FB813ABE85E}"/>
              </a:ext>
            </a:extLst>
          </p:cNvPr>
          <p:cNvSpPr txBox="1">
            <a:spLocks/>
          </p:cNvSpPr>
          <p:nvPr/>
        </p:nvSpPr>
        <p:spPr>
          <a:xfrm>
            <a:off x="6228242" y="2321170"/>
            <a:ext cx="5354280" cy="3977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Goal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Perform static generation of optimal LECs for multiple logging goals at once</a:t>
            </a:r>
          </a:p>
          <a:p>
            <a:pPr marL="457200" indent="-457200"/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Approach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Implement different optimization techniques that balance the trade-off between reducing LEC costs and maximizing its logging goal’s degree of fulfillment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A20D0-706F-D1DE-7E21-C5A0338DB5D5}"/>
              </a:ext>
            </a:extLst>
          </p:cNvPr>
          <p:cNvSpPr/>
          <p:nvPr/>
        </p:nvSpPr>
        <p:spPr>
          <a:xfrm>
            <a:off x="605760" y="1601099"/>
            <a:ext cx="5144756" cy="72007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dirty="0"/>
              <a:t>Axis 1: </a:t>
            </a:r>
            <a:r>
              <a:rPr lang="fr-FR" sz="2200" dirty="0" err="1"/>
              <a:t>logging</a:t>
            </a:r>
            <a:r>
              <a:rPr lang="fr-FR" sz="2200" dirty="0"/>
              <a:t> goals &amp; </a:t>
            </a:r>
            <a:r>
              <a:rPr lang="fr-FR" sz="2200" dirty="0" err="1"/>
              <a:t>LECs</a:t>
            </a:r>
            <a:endParaRPr lang="fr-FR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C76BB2-FDDB-646F-1AC0-35FA31D232B8}"/>
              </a:ext>
            </a:extLst>
          </p:cNvPr>
          <p:cNvSpPr/>
          <p:nvPr/>
        </p:nvSpPr>
        <p:spPr>
          <a:xfrm>
            <a:off x="6231960" y="1601099"/>
            <a:ext cx="5144756" cy="72007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Axis 2: Static optimization of LECs</a:t>
            </a:r>
          </a:p>
        </p:txBody>
      </p:sp>
    </p:spTree>
    <p:extLst>
      <p:ext uri="{BB962C8B-B14F-4D97-AF65-F5344CB8AC3E}">
        <p14:creationId xmlns:p14="http://schemas.microsoft.com/office/powerpoint/2010/main" val="39719619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Roadmap (2)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22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48F21329-1495-D920-7D96-89BDA72065FF}"/>
              </a:ext>
            </a:extLst>
          </p:cNvPr>
          <p:cNvSpPr txBox="1">
            <a:spLocks/>
          </p:cNvSpPr>
          <p:nvPr/>
        </p:nvSpPr>
        <p:spPr>
          <a:xfrm>
            <a:off x="605761" y="2351315"/>
            <a:ext cx="5354280" cy="3977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700" b="1" spc="-1" dirty="0">
                <a:solidFill>
                  <a:srgbClr val="000000"/>
                </a:solidFill>
                <a:latin typeface="Calibri"/>
                <a:ea typeface="MS Mincho"/>
              </a:rPr>
              <a:t>Goal</a:t>
            </a:r>
            <a:r>
              <a:rPr lang="en-US" sz="2700" spc="-1" dirty="0">
                <a:solidFill>
                  <a:srgbClr val="000000"/>
                </a:solidFill>
                <a:latin typeface="Calibri"/>
                <a:ea typeface="MS Mincho"/>
              </a:rPr>
              <a:t>: Allow a dynamic generation of LECs where data collection points can be enabled, disabled, and/or defined on the run to fulfill a given set of tracing goals</a:t>
            </a:r>
          </a:p>
          <a:p>
            <a:pPr marL="457200" indent="-457200"/>
            <a:r>
              <a:rPr lang="en-US" sz="2700" b="1" spc="-1" dirty="0">
                <a:solidFill>
                  <a:srgbClr val="000000"/>
                </a:solidFill>
                <a:latin typeface="Calibri"/>
                <a:ea typeface="MS Mincho"/>
              </a:rPr>
              <a:t>Approach</a:t>
            </a:r>
            <a:r>
              <a:rPr lang="en-US" sz="2700" spc="-1" dirty="0">
                <a:solidFill>
                  <a:srgbClr val="000000"/>
                </a:solidFill>
                <a:latin typeface="Calibri"/>
                <a:ea typeface="MS Mincho"/>
              </a:rPr>
              <a:t>: Apply information dynamic analysis and coding techniques that allow the dynamic enabling, disabling, and definition of LPSs</a:t>
            </a:r>
            <a:endParaRPr lang="fr-FR" sz="2700" dirty="0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D869953A-AFC7-08F1-5AA8-8EAC468F1FED}"/>
              </a:ext>
            </a:extLst>
          </p:cNvPr>
          <p:cNvSpPr txBox="1">
            <a:spLocks/>
          </p:cNvSpPr>
          <p:nvPr/>
        </p:nvSpPr>
        <p:spPr>
          <a:xfrm>
            <a:off x="6231960" y="2358141"/>
            <a:ext cx="5354280" cy="42034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700" b="1" spc="-1" dirty="0">
                <a:solidFill>
                  <a:srgbClr val="000000"/>
                </a:solidFill>
                <a:latin typeface="Calibri"/>
                <a:ea typeface="MS Mincho"/>
              </a:rPr>
              <a:t>Goal</a:t>
            </a:r>
            <a:r>
              <a:rPr lang="en-US" sz="2700" spc="-1" dirty="0">
                <a:solidFill>
                  <a:srgbClr val="000000"/>
                </a:solidFill>
                <a:latin typeface="Calibri"/>
                <a:ea typeface="MS Mincho"/>
              </a:rPr>
              <a:t>: Make the approach platform-independent by generalizing concepts tackled in the previous axes and making them model-driven using MDE</a:t>
            </a:r>
          </a:p>
          <a:p>
            <a:pPr marL="457200" indent="-457200"/>
            <a:r>
              <a:rPr lang="en-US" sz="2700" b="1" spc="-1" dirty="0">
                <a:solidFill>
                  <a:srgbClr val="000000"/>
                </a:solidFill>
                <a:latin typeface="Calibri"/>
                <a:ea typeface="MS Mincho"/>
              </a:rPr>
              <a:t>Approach</a:t>
            </a:r>
            <a:r>
              <a:rPr lang="en-US" sz="2700" spc="-1" dirty="0">
                <a:solidFill>
                  <a:srgbClr val="000000"/>
                </a:solidFill>
                <a:latin typeface="Calibri"/>
                <a:ea typeface="MS Mincho"/>
              </a:rPr>
              <a:t>: Define and reuse a set of metamodels covering the relevant domains (source code, LECs, LPSs, logging goals, …) as well as the necessary mapping rules between them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0F2C24-472D-0A06-39E6-7463EA06CC3B}"/>
              </a:ext>
            </a:extLst>
          </p:cNvPr>
          <p:cNvSpPr/>
          <p:nvPr/>
        </p:nvSpPr>
        <p:spPr>
          <a:xfrm>
            <a:off x="605760" y="1570953"/>
            <a:ext cx="5144756" cy="72007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Axis 3: Dynamic optimization of LECs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FDA28C-6C2A-A059-483F-DB22E66EAFCF}"/>
              </a:ext>
            </a:extLst>
          </p:cNvPr>
          <p:cNvSpPr/>
          <p:nvPr/>
        </p:nvSpPr>
        <p:spPr>
          <a:xfrm>
            <a:off x="6231960" y="1570953"/>
            <a:ext cx="5144756" cy="72007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Axis 4: Model-Driven-Engineering-based generation of LECs</a:t>
            </a:r>
          </a:p>
        </p:txBody>
      </p:sp>
    </p:spTree>
    <p:extLst>
      <p:ext uri="{BB962C8B-B14F-4D97-AF65-F5344CB8AC3E}">
        <p14:creationId xmlns:p14="http://schemas.microsoft.com/office/powerpoint/2010/main" val="26355228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Roadmap (3)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23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94FAFF93-0797-B739-85F9-7ADF6467D62E}"/>
              </a:ext>
            </a:extLst>
          </p:cNvPr>
          <p:cNvSpPr txBox="1">
            <a:spLocks/>
          </p:cNvSpPr>
          <p:nvPr/>
        </p:nvSpPr>
        <p:spPr>
          <a:xfrm>
            <a:off x="605761" y="2371411"/>
            <a:ext cx="5354280" cy="3977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Goal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Allow operators to directly adapt LECs with respect to the desired logging goals.</a:t>
            </a:r>
          </a:p>
          <a:p>
            <a:pPr marL="457200" indent="-457200"/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Approach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Examine existing interactive visualization platforms (e.g., Kibana dashboard) and identify their limitations, then propose a solution to palliate them and integrate it to the project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855056-D5AD-35ED-C716-38AC37C9341C}"/>
              </a:ext>
            </a:extLst>
          </p:cNvPr>
          <p:cNvSpPr/>
          <p:nvPr/>
        </p:nvSpPr>
        <p:spPr>
          <a:xfrm>
            <a:off x="605759" y="1591049"/>
            <a:ext cx="11394750" cy="72007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Axis 5: Interactive visual platform for LEC adaptation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E69EA20A-FCFB-3FB7-508F-C2346401B0B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960041" y="2881929"/>
            <a:ext cx="6040468" cy="31979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432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Feature Model (1)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51687D51-9497-49CF-A4DA-D33B1758269E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24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991080" y="2253600"/>
            <a:ext cx="9164880" cy="2248920"/>
            <a:chOff x="991080" y="2253600"/>
            <a:chExt cx="9164880" cy="2248920"/>
          </a:xfrm>
        </p:grpSpPr>
        <p:sp>
          <p:nvSpPr>
            <p:cNvPr id="247" name="CustomShape 5"/>
            <p:cNvSpPr/>
            <p:nvPr/>
          </p:nvSpPr>
          <p:spPr>
            <a:xfrm>
              <a:off x="5433480" y="2354760"/>
              <a:ext cx="1331640" cy="727920"/>
            </a:xfrm>
            <a:prstGeom prst="rect">
              <a:avLst/>
            </a:prstGeom>
            <a:ln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400" b="0" strike="noStrike" spc="-1">
                  <a:solidFill>
                    <a:srgbClr val="FFFFFF"/>
                  </a:solidFill>
                  <a:latin typeface="Century Gothic"/>
                  <a:ea typeface="DejaVu Sans"/>
                </a:rPr>
                <a:t>SoftScanner</a:t>
              </a:r>
              <a:endParaRPr lang="fr-FR" sz="1400" b="0" strike="noStrike" spc="-1">
                <a:latin typeface="Arial"/>
              </a:endParaRPr>
            </a:p>
          </p:txBody>
        </p:sp>
        <p:sp>
          <p:nvSpPr>
            <p:cNvPr id="248" name="CustomShape 6"/>
            <p:cNvSpPr/>
            <p:nvPr/>
          </p:nvSpPr>
          <p:spPr>
            <a:xfrm>
              <a:off x="4544280" y="3774600"/>
              <a:ext cx="1427400" cy="7279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400" b="0" strike="noStrike" spc="-1">
                  <a:solidFill>
                    <a:srgbClr val="FFFFFF"/>
                  </a:solidFill>
                  <a:latin typeface="Century Gothic"/>
                  <a:ea typeface="DejaVu Sans"/>
                </a:rPr>
                <a:t>Tracking Execution status</a:t>
              </a:r>
              <a:endParaRPr lang="fr-FR" sz="1400" b="0" strike="noStrike" spc="-1">
                <a:latin typeface="Arial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6636240" y="3774600"/>
              <a:ext cx="1427400" cy="7279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400" b="0" strike="noStrike" spc="-1">
                  <a:solidFill>
                    <a:srgbClr val="FFFFFF"/>
                  </a:solidFill>
                  <a:latin typeface="Century Gothic"/>
                  <a:ea typeface="DejaVu Sans"/>
                </a:rPr>
                <a:t>Assisting in Comprehension</a:t>
              </a:r>
              <a:endParaRPr lang="fr-FR" sz="1400" b="0" strike="noStrike" spc="-1">
                <a:latin typeface="Arial"/>
              </a:endParaRPr>
            </a:p>
          </p:txBody>
        </p:sp>
        <p:sp>
          <p:nvSpPr>
            <p:cNvPr id="250" name="CustomShape 8"/>
            <p:cNvSpPr/>
            <p:nvPr/>
          </p:nvSpPr>
          <p:spPr>
            <a:xfrm>
              <a:off x="8728560" y="3774600"/>
              <a:ext cx="1427400" cy="7279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400" b="0" strike="noStrike" spc="-1">
                  <a:solidFill>
                    <a:srgbClr val="FFFFFF"/>
                  </a:solidFill>
                  <a:latin typeface="Century Gothic"/>
                  <a:ea typeface="DejaVu Sans"/>
                </a:rPr>
                <a:t>Book-keeping</a:t>
              </a:r>
              <a:endParaRPr lang="fr-FR" sz="1400" b="0" strike="noStrike" spc="-1">
                <a:latin typeface="Arial"/>
              </a:endParaRPr>
            </a:p>
          </p:txBody>
        </p:sp>
        <p:sp>
          <p:nvSpPr>
            <p:cNvPr id="251" name="CustomShape 9"/>
            <p:cNvSpPr/>
            <p:nvPr/>
          </p:nvSpPr>
          <p:spPr>
            <a:xfrm>
              <a:off x="2451960" y="3774600"/>
              <a:ext cx="1427400" cy="7279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400" b="0" strike="noStrike" spc="-1" dirty="0" err="1">
                  <a:solidFill>
                    <a:srgbClr val="FFFFFF"/>
                  </a:solidFill>
                  <a:latin typeface="Century Gothic"/>
                  <a:ea typeface="DejaVu Sans"/>
                </a:rPr>
                <a:t>Assisting</a:t>
              </a:r>
              <a:r>
                <a:rPr lang="fr-FR" sz="1400" b="0" strike="noStrike" spc="-1" dirty="0">
                  <a:solidFill>
                    <a:srgbClr val="FFFFFF"/>
                  </a:solidFill>
                  <a:latin typeface="Century Gothic"/>
                  <a:ea typeface="DejaVu Sans"/>
                </a:rPr>
                <a:t> in Troubleshooting</a:t>
              </a:r>
              <a:endParaRPr lang="fr-FR" sz="1400" b="0" strike="noStrike" spc="-1" dirty="0">
                <a:latin typeface="Arial"/>
              </a:endParaRPr>
            </a:p>
          </p:txBody>
        </p:sp>
        <p:sp>
          <p:nvSpPr>
            <p:cNvPr id="252" name="Line 10"/>
            <p:cNvSpPr/>
            <p:nvPr/>
          </p:nvSpPr>
          <p:spPr>
            <a:xfrm flipH="1">
              <a:off x="3165840" y="3083400"/>
              <a:ext cx="2933640" cy="6908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253" name="Line 11"/>
            <p:cNvSpPr/>
            <p:nvPr/>
          </p:nvSpPr>
          <p:spPr>
            <a:xfrm>
              <a:off x="6099480" y="3083400"/>
              <a:ext cx="3342960" cy="6908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254" name="CustomShape 12"/>
            <p:cNvSpPr/>
            <p:nvPr/>
          </p:nvSpPr>
          <p:spPr>
            <a:xfrm rot="9954000">
              <a:off x="5348520" y="2561040"/>
              <a:ext cx="2619720" cy="750600"/>
            </a:xfrm>
            <a:prstGeom prst="arc">
              <a:avLst>
                <a:gd name="adj1" fmla="val 14829149"/>
                <a:gd name="adj2" fmla="val 49772"/>
              </a:avLst>
            </a:prstGeom>
            <a:noFill/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255" name="CustomShape 13"/>
            <p:cNvSpPr/>
            <p:nvPr/>
          </p:nvSpPr>
          <p:spPr>
            <a:xfrm>
              <a:off x="991080" y="2532600"/>
              <a:ext cx="443880" cy="38232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800" b="0" strike="noStrike" spc="-1">
                  <a:solidFill>
                    <a:srgbClr val="FFFFFF"/>
                  </a:solidFill>
                  <a:latin typeface="Century Gothic"/>
                  <a:ea typeface="DejaVu Sans"/>
                </a:rPr>
                <a:t>0</a:t>
              </a:r>
              <a:endParaRPr lang="fr-FR" sz="1800" b="0" strike="noStrike" spc="-1">
                <a:latin typeface="Arial"/>
              </a:endParaRPr>
            </a:p>
          </p:txBody>
        </p:sp>
        <p:sp>
          <p:nvSpPr>
            <p:cNvPr id="256" name="CustomShape 14"/>
            <p:cNvSpPr/>
            <p:nvPr/>
          </p:nvSpPr>
          <p:spPr>
            <a:xfrm>
              <a:off x="991080" y="3947400"/>
              <a:ext cx="443880" cy="38232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800" b="0" strike="noStrike" spc="-1">
                  <a:solidFill>
                    <a:srgbClr val="FFFFFF"/>
                  </a:solidFill>
                  <a:latin typeface="Century Gothic"/>
                  <a:ea typeface="DejaVu Sans"/>
                </a:rPr>
                <a:t>1</a:t>
              </a:r>
              <a:endParaRPr lang="fr-FR" sz="1800" b="0" strike="noStrike" spc="-1">
                <a:latin typeface="Arial"/>
              </a:endParaRPr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07D29901-3009-3287-5610-43C2C52BBEFE}"/>
              </a:ext>
            </a:extLst>
          </p:cNvPr>
          <p:cNvSpPr txBox="1"/>
          <p:nvPr/>
        </p:nvSpPr>
        <p:spPr>
          <a:xfrm>
            <a:off x="3054565" y="5403191"/>
            <a:ext cx="664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</a:t>
            </a:r>
            <a:r>
              <a:rPr lang="en-US" i="1" dirty="0"/>
              <a:t>H. Li et al. (2020). A Qualitative Study of the Benefits and Costs of Logging from Developers' Perspectives.</a:t>
            </a:r>
            <a:endParaRPr lang="fr-FR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Feature Model (2)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A35BD4E0-F7B7-477F-8481-2AE84E0423AD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25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3351600" y="4718880"/>
            <a:ext cx="1393560" cy="71100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Runtime Diagnosis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1481040" y="5794920"/>
            <a:ext cx="843120" cy="7110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Configuration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2538000" y="5787720"/>
            <a:ext cx="843120" cy="71064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Field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263" name="CustomShape 7"/>
          <p:cNvSpPr/>
          <p:nvPr/>
        </p:nvSpPr>
        <p:spPr>
          <a:xfrm>
            <a:off x="3594600" y="5794920"/>
            <a:ext cx="842760" cy="7110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Test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264" name="CustomShape 8"/>
          <p:cNvSpPr/>
          <p:nvPr/>
        </p:nvSpPr>
        <p:spPr>
          <a:xfrm>
            <a:off x="4650480" y="5794920"/>
            <a:ext cx="843480" cy="7110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Performance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265" name="CustomShape 9"/>
          <p:cNvSpPr/>
          <p:nvPr/>
        </p:nvSpPr>
        <p:spPr>
          <a:xfrm>
            <a:off x="5707440" y="5794920"/>
            <a:ext cx="988200" cy="711000"/>
          </a:xfrm>
          <a:prstGeom prst="ellipse">
            <a:avLst/>
          </a:prstGeom>
          <a:solidFill>
            <a:srgbClr val="F05327"/>
          </a:solidFill>
          <a:ln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Security</a:t>
            </a:r>
            <a:endParaRPr lang="fr-FR" sz="800" b="0" strike="noStrike" spc="-1">
              <a:latin typeface="Arial"/>
            </a:endParaRPr>
          </a:p>
        </p:txBody>
      </p:sp>
      <p:sp>
        <p:nvSpPr>
          <p:cNvPr id="266" name="Line 10"/>
          <p:cNvSpPr/>
          <p:nvPr/>
        </p:nvSpPr>
        <p:spPr>
          <a:xfrm flipH="1">
            <a:off x="1902960" y="5430240"/>
            <a:ext cx="2145240" cy="36468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67" name="Line 11"/>
          <p:cNvSpPr/>
          <p:nvPr/>
        </p:nvSpPr>
        <p:spPr>
          <a:xfrm>
            <a:off x="4048200" y="5430240"/>
            <a:ext cx="2080800" cy="36468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68" name="CustomShape 12"/>
          <p:cNvSpPr/>
          <p:nvPr/>
        </p:nvSpPr>
        <p:spPr>
          <a:xfrm rot="9954000">
            <a:off x="3486240" y="4901040"/>
            <a:ext cx="2278800" cy="732600"/>
          </a:xfrm>
          <a:prstGeom prst="arc">
            <a:avLst>
              <a:gd name="adj1" fmla="val 14829149"/>
              <a:gd name="adj2" fmla="val 49772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69" name="CustomShape 13"/>
          <p:cNvSpPr/>
          <p:nvPr/>
        </p:nvSpPr>
        <p:spPr>
          <a:xfrm>
            <a:off x="7115400" y="4718880"/>
            <a:ext cx="1393920" cy="71100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Debugging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270" name="CustomShape 14"/>
          <p:cNvSpPr/>
          <p:nvPr/>
        </p:nvSpPr>
        <p:spPr>
          <a:xfrm>
            <a:off x="6796080" y="5787720"/>
            <a:ext cx="842760" cy="71064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Production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271" name="CustomShape 15"/>
          <p:cNvSpPr/>
          <p:nvPr/>
        </p:nvSpPr>
        <p:spPr>
          <a:xfrm>
            <a:off x="7853040" y="5794920"/>
            <a:ext cx="842760" cy="71100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Development</a:t>
            </a:r>
            <a:endParaRPr lang="fr-FR" sz="800" b="0" strike="noStrike" spc="-1">
              <a:latin typeface="Arial"/>
            </a:endParaRPr>
          </a:p>
        </p:txBody>
      </p:sp>
      <p:sp>
        <p:nvSpPr>
          <p:cNvPr id="272" name="Line 16"/>
          <p:cNvSpPr/>
          <p:nvPr/>
        </p:nvSpPr>
        <p:spPr>
          <a:xfrm flipH="1">
            <a:off x="7217640" y="5430240"/>
            <a:ext cx="594720" cy="35748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73" name="Line 17"/>
          <p:cNvSpPr/>
          <p:nvPr/>
        </p:nvSpPr>
        <p:spPr>
          <a:xfrm>
            <a:off x="7812360" y="5430240"/>
            <a:ext cx="461880" cy="36468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74" name="CustomShape 18"/>
          <p:cNvSpPr/>
          <p:nvPr/>
        </p:nvSpPr>
        <p:spPr>
          <a:xfrm rot="9431400">
            <a:off x="7426440" y="5009040"/>
            <a:ext cx="772920" cy="732960"/>
          </a:xfrm>
          <a:prstGeom prst="arc">
            <a:avLst>
              <a:gd name="adj1" fmla="val 14829149"/>
              <a:gd name="adj2" fmla="val 20853442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75" name="CustomShape 19"/>
          <p:cNvSpPr/>
          <p:nvPr/>
        </p:nvSpPr>
        <p:spPr>
          <a:xfrm>
            <a:off x="5214960" y="4718880"/>
            <a:ext cx="1485000" cy="71100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User/Customer troubleshooting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276" name="Line 20"/>
          <p:cNvSpPr/>
          <p:nvPr/>
        </p:nvSpPr>
        <p:spPr>
          <a:xfrm flipH="1">
            <a:off x="4048200" y="3666600"/>
            <a:ext cx="710640" cy="10519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77" name="Line 21"/>
          <p:cNvSpPr/>
          <p:nvPr/>
        </p:nvSpPr>
        <p:spPr>
          <a:xfrm>
            <a:off x="4758840" y="3666600"/>
            <a:ext cx="3053520" cy="10519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78" name="CustomShape 22"/>
          <p:cNvSpPr/>
          <p:nvPr/>
        </p:nvSpPr>
        <p:spPr>
          <a:xfrm rot="9954000">
            <a:off x="4447800" y="3391560"/>
            <a:ext cx="2558160" cy="732600"/>
          </a:xfrm>
          <a:prstGeom prst="arc">
            <a:avLst>
              <a:gd name="adj1" fmla="val 14829149"/>
              <a:gd name="adj2" fmla="val 49772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79" name="CustomShape 23"/>
          <p:cNvSpPr/>
          <p:nvPr/>
        </p:nvSpPr>
        <p:spPr>
          <a:xfrm>
            <a:off x="6973200" y="1568880"/>
            <a:ext cx="1300680" cy="711000"/>
          </a:xfrm>
          <a:prstGeom prst="rect">
            <a:avLst/>
          </a:prstGeom>
          <a:ln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SoftScanner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280" name="CustomShape 24"/>
          <p:cNvSpPr/>
          <p:nvPr/>
        </p:nvSpPr>
        <p:spPr>
          <a:xfrm>
            <a:off x="6104880" y="2955600"/>
            <a:ext cx="1393920" cy="710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Tracking Execution status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281" name="CustomShape 25"/>
          <p:cNvSpPr/>
          <p:nvPr/>
        </p:nvSpPr>
        <p:spPr>
          <a:xfrm>
            <a:off x="8147880" y="2955600"/>
            <a:ext cx="1393560" cy="710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Assisting in Comprehension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282" name="CustomShape 26"/>
          <p:cNvSpPr/>
          <p:nvPr/>
        </p:nvSpPr>
        <p:spPr>
          <a:xfrm>
            <a:off x="10190880" y="2955600"/>
            <a:ext cx="1393920" cy="710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Book-keeping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283" name="CustomShape 27"/>
          <p:cNvSpPr/>
          <p:nvPr/>
        </p:nvSpPr>
        <p:spPr>
          <a:xfrm>
            <a:off x="4061520" y="2955600"/>
            <a:ext cx="1394280" cy="710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Assisting in Troubleshooting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284" name="Line 28"/>
          <p:cNvSpPr/>
          <p:nvPr/>
        </p:nvSpPr>
        <p:spPr>
          <a:xfrm flipH="1">
            <a:off x="4758840" y="2280240"/>
            <a:ext cx="2865240" cy="6746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85" name="Line 29"/>
          <p:cNvSpPr/>
          <p:nvPr/>
        </p:nvSpPr>
        <p:spPr>
          <a:xfrm>
            <a:off x="7624080" y="2280240"/>
            <a:ext cx="3264120" cy="6746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86" name="CustomShape 30"/>
          <p:cNvSpPr/>
          <p:nvPr/>
        </p:nvSpPr>
        <p:spPr>
          <a:xfrm rot="9954000">
            <a:off x="6890760" y="1770480"/>
            <a:ext cx="2557440" cy="732960"/>
          </a:xfrm>
          <a:prstGeom prst="arc">
            <a:avLst>
              <a:gd name="adj1" fmla="val 14829149"/>
              <a:gd name="adj2" fmla="val 49772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287" name="CustomShape 31"/>
          <p:cNvSpPr/>
          <p:nvPr/>
        </p:nvSpPr>
        <p:spPr>
          <a:xfrm>
            <a:off x="864000" y="1742400"/>
            <a:ext cx="433440" cy="373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88" name="CustomShape 32"/>
          <p:cNvSpPr/>
          <p:nvPr/>
        </p:nvSpPr>
        <p:spPr>
          <a:xfrm>
            <a:off x="864000" y="3124440"/>
            <a:ext cx="433440" cy="373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89" name="CustomShape 33"/>
          <p:cNvSpPr/>
          <p:nvPr/>
        </p:nvSpPr>
        <p:spPr>
          <a:xfrm>
            <a:off x="866520" y="4887360"/>
            <a:ext cx="433440" cy="373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2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90" name="CustomShape 34"/>
          <p:cNvSpPr/>
          <p:nvPr/>
        </p:nvSpPr>
        <p:spPr>
          <a:xfrm>
            <a:off x="864720" y="5956560"/>
            <a:ext cx="433440" cy="3736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3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Feature Model (3)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159A93FE-129C-4FEC-866E-86E5F5A47530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26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1008000" y="1793520"/>
            <a:ext cx="427680" cy="367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1008000" y="3155760"/>
            <a:ext cx="427680" cy="3682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96" name="CustomShape 6"/>
          <p:cNvSpPr/>
          <p:nvPr/>
        </p:nvSpPr>
        <p:spPr>
          <a:xfrm>
            <a:off x="1010520" y="4894920"/>
            <a:ext cx="427320" cy="368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2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97" name="CustomShape 7"/>
          <p:cNvSpPr/>
          <p:nvPr/>
        </p:nvSpPr>
        <p:spPr>
          <a:xfrm>
            <a:off x="1008720" y="5950080"/>
            <a:ext cx="427680" cy="3679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3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98" name="CustomShape 8"/>
          <p:cNvSpPr/>
          <p:nvPr/>
        </p:nvSpPr>
        <p:spPr>
          <a:xfrm>
            <a:off x="3461040" y="4728960"/>
            <a:ext cx="1374840" cy="70092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Execution progress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299" name="CustomShape 9"/>
          <p:cNvSpPr/>
          <p:nvPr/>
        </p:nvSpPr>
        <p:spPr>
          <a:xfrm>
            <a:off x="2304000" y="5783040"/>
            <a:ext cx="1186200" cy="70092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Immediate feedback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00" name="CustomShape 10"/>
          <p:cNvSpPr/>
          <p:nvPr/>
        </p:nvSpPr>
        <p:spPr>
          <a:xfrm>
            <a:off x="3616920" y="5790600"/>
            <a:ext cx="970920" cy="70056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Ongoing event status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01" name="CustomShape 11"/>
          <p:cNvSpPr/>
          <p:nvPr/>
        </p:nvSpPr>
        <p:spPr>
          <a:xfrm>
            <a:off x="4680000" y="5790600"/>
            <a:ext cx="947520" cy="70056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System liveness status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02" name="Line 12"/>
          <p:cNvSpPr/>
          <p:nvPr/>
        </p:nvSpPr>
        <p:spPr>
          <a:xfrm flipH="1">
            <a:off x="3074400" y="5430240"/>
            <a:ext cx="1074240" cy="35280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03" name="Line 13"/>
          <p:cNvSpPr/>
          <p:nvPr/>
        </p:nvSpPr>
        <p:spPr>
          <a:xfrm>
            <a:off x="4148640" y="5430240"/>
            <a:ext cx="1009800" cy="3596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04" name="CustomShape 14"/>
          <p:cNvSpPr/>
          <p:nvPr/>
        </p:nvSpPr>
        <p:spPr>
          <a:xfrm rot="9954000">
            <a:off x="3619080" y="5007240"/>
            <a:ext cx="1434960" cy="722880"/>
          </a:xfrm>
          <a:prstGeom prst="arc">
            <a:avLst>
              <a:gd name="adj1" fmla="val 13710624"/>
              <a:gd name="adj2" fmla="val 21333258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05" name="Line 15"/>
          <p:cNvSpPr/>
          <p:nvPr/>
        </p:nvSpPr>
        <p:spPr>
          <a:xfrm flipH="1">
            <a:off x="4148640" y="3691080"/>
            <a:ext cx="2715840" cy="10375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06" name="Line 16"/>
          <p:cNvSpPr/>
          <p:nvPr/>
        </p:nvSpPr>
        <p:spPr>
          <a:xfrm>
            <a:off x="6864480" y="3691080"/>
            <a:ext cx="996480" cy="10375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07" name="CustomShape 17"/>
          <p:cNvSpPr/>
          <p:nvPr/>
        </p:nvSpPr>
        <p:spPr>
          <a:xfrm rot="9954000">
            <a:off x="5789880" y="3443760"/>
            <a:ext cx="2523600" cy="722880"/>
          </a:xfrm>
          <a:prstGeom prst="arc">
            <a:avLst>
              <a:gd name="adj1" fmla="val 14829149"/>
              <a:gd name="adj2" fmla="val 49772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grpSp>
        <p:nvGrpSpPr>
          <p:cNvPr id="308" name="Group 18"/>
          <p:cNvGrpSpPr/>
          <p:nvPr/>
        </p:nvGrpSpPr>
        <p:grpSpPr>
          <a:xfrm>
            <a:off x="4032000" y="1524600"/>
            <a:ext cx="7549560" cy="2165760"/>
            <a:chOff x="4032000" y="1524600"/>
            <a:chExt cx="7549560" cy="2165760"/>
          </a:xfrm>
        </p:grpSpPr>
        <p:sp>
          <p:nvSpPr>
            <p:cNvPr id="309" name="CustomShape 19"/>
            <p:cNvSpPr/>
            <p:nvPr/>
          </p:nvSpPr>
          <p:spPr>
            <a:xfrm>
              <a:off x="7033320" y="1621800"/>
              <a:ext cx="1282680" cy="701280"/>
            </a:xfrm>
            <a:prstGeom prst="rect">
              <a:avLst/>
            </a:prstGeom>
            <a:ln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200" b="0" strike="noStrike" spc="-1">
                  <a:solidFill>
                    <a:srgbClr val="FFFFFF"/>
                  </a:solidFill>
                  <a:latin typeface="Century Gothic"/>
                  <a:ea typeface="DejaVu Sans"/>
                </a:rPr>
                <a:t>SoftScanner</a:t>
              </a:r>
              <a:endParaRPr lang="fr-FR" sz="1200" b="0" strike="noStrike" spc="-1">
                <a:latin typeface="Arial"/>
              </a:endParaRPr>
            </a:p>
          </p:txBody>
        </p:sp>
        <p:sp>
          <p:nvSpPr>
            <p:cNvPr id="310" name="CustomShape 20"/>
            <p:cNvSpPr/>
            <p:nvPr/>
          </p:nvSpPr>
          <p:spPr>
            <a:xfrm>
              <a:off x="6176520" y="2989800"/>
              <a:ext cx="1374480" cy="7005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200" b="0" strike="noStrike" spc="-1">
                  <a:solidFill>
                    <a:srgbClr val="FFFFFF"/>
                  </a:solidFill>
                  <a:latin typeface="Century Gothic"/>
                  <a:ea typeface="DejaVu Sans"/>
                </a:rPr>
                <a:t>Tracking Execution status</a:t>
              </a:r>
              <a:endParaRPr lang="fr-FR" sz="1200" b="0" strike="noStrike" spc="-1">
                <a:latin typeface="Arial"/>
              </a:endParaRPr>
            </a:p>
          </p:txBody>
        </p:sp>
        <p:sp>
          <p:nvSpPr>
            <p:cNvPr id="311" name="CustomShape 21"/>
            <p:cNvSpPr/>
            <p:nvPr/>
          </p:nvSpPr>
          <p:spPr>
            <a:xfrm>
              <a:off x="8191440" y="2989800"/>
              <a:ext cx="1374840" cy="7005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200" b="0" strike="noStrike" spc="-1">
                  <a:solidFill>
                    <a:srgbClr val="FFFFFF"/>
                  </a:solidFill>
                  <a:latin typeface="Century Gothic"/>
                  <a:ea typeface="DejaVu Sans"/>
                </a:rPr>
                <a:t>Assisting in Comprehension</a:t>
              </a:r>
              <a:endParaRPr lang="fr-FR" sz="1200" b="0" strike="noStrike" spc="-1">
                <a:latin typeface="Arial"/>
              </a:endParaRPr>
            </a:p>
          </p:txBody>
        </p:sp>
        <p:sp>
          <p:nvSpPr>
            <p:cNvPr id="312" name="CustomShape 22"/>
            <p:cNvSpPr/>
            <p:nvPr/>
          </p:nvSpPr>
          <p:spPr>
            <a:xfrm>
              <a:off x="10206720" y="2989800"/>
              <a:ext cx="1374840" cy="7005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200" b="0" strike="noStrike" spc="-1">
                  <a:solidFill>
                    <a:srgbClr val="FFFFFF"/>
                  </a:solidFill>
                  <a:latin typeface="Century Gothic"/>
                  <a:ea typeface="DejaVu Sans"/>
                </a:rPr>
                <a:t>Book-keeping</a:t>
              </a:r>
              <a:endParaRPr lang="fr-FR" sz="1200" b="0" strike="noStrike" spc="-1">
                <a:latin typeface="Arial"/>
              </a:endParaRPr>
            </a:p>
          </p:txBody>
        </p:sp>
        <p:sp>
          <p:nvSpPr>
            <p:cNvPr id="313" name="CustomShape 23"/>
            <p:cNvSpPr/>
            <p:nvPr/>
          </p:nvSpPr>
          <p:spPr>
            <a:xfrm>
              <a:off x="4032000" y="2989800"/>
              <a:ext cx="1504440" cy="7005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fr-FR" sz="1200" b="0" strike="noStrike" spc="-1">
                  <a:solidFill>
                    <a:srgbClr val="FFFFFF"/>
                  </a:solidFill>
                  <a:latin typeface="Century Gothic"/>
                  <a:ea typeface="DejaVu Sans"/>
                </a:rPr>
                <a:t>Assisting in Troubleshooting</a:t>
              </a:r>
              <a:endParaRPr lang="fr-FR" sz="1200" b="0" strike="noStrike" spc="-1">
                <a:latin typeface="Arial"/>
              </a:endParaRPr>
            </a:p>
          </p:txBody>
        </p:sp>
        <p:sp>
          <p:nvSpPr>
            <p:cNvPr id="314" name="Line 24"/>
            <p:cNvSpPr/>
            <p:nvPr/>
          </p:nvSpPr>
          <p:spPr>
            <a:xfrm flipH="1">
              <a:off x="4849200" y="2323800"/>
              <a:ext cx="2825640" cy="66528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315" name="Line 25"/>
            <p:cNvSpPr/>
            <p:nvPr/>
          </p:nvSpPr>
          <p:spPr>
            <a:xfrm>
              <a:off x="7674840" y="2323800"/>
              <a:ext cx="3219480" cy="66528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  <p:sp>
          <p:nvSpPr>
            <p:cNvPr id="316" name="CustomShape 26"/>
            <p:cNvSpPr/>
            <p:nvPr/>
          </p:nvSpPr>
          <p:spPr>
            <a:xfrm rot="9954000">
              <a:off x="6951240" y="1820880"/>
              <a:ext cx="2523240" cy="722880"/>
            </a:xfrm>
            <a:prstGeom prst="arc">
              <a:avLst>
                <a:gd name="adj1" fmla="val 14829149"/>
                <a:gd name="adj2" fmla="val 49772"/>
              </a:avLst>
            </a:prstGeom>
            <a:noFill/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317" name="CustomShape 27"/>
          <p:cNvSpPr/>
          <p:nvPr/>
        </p:nvSpPr>
        <p:spPr>
          <a:xfrm>
            <a:off x="7173360" y="4728960"/>
            <a:ext cx="1374840" cy="70092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Alerting &amp; Monitoring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18" name="CustomShape 28"/>
          <p:cNvSpPr/>
          <p:nvPr/>
        </p:nvSpPr>
        <p:spPr>
          <a:xfrm>
            <a:off x="6768000" y="5783040"/>
            <a:ext cx="1078560" cy="70092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Anomaly detection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19" name="CustomShape 29"/>
          <p:cNvSpPr/>
          <p:nvPr/>
        </p:nvSpPr>
        <p:spPr>
          <a:xfrm>
            <a:off x="7900560" y="5790600"/>
            <a:ext cx="831600" cy="70056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Log monitoring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20" name="Line 30"/>
          <p:cNvSpPr/>
          <p:nvPr/>
        </p:nvSpPr>
        <p:spPr>
          <a:xfrm flipH="1">
            <a:off x="6201000" y="5430240"/>
            <a:ext cx="1659960" cy="3596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21" name="Line 31"/>
          <p:cNvSpPr/>
          <p:nvPr/>
        </p:nvSpPr>
        <p:spPr>
          <a:xfrm>
            <a:off x="7860960" y="5430240"/>
            <a:ext cx="1497960" cy="3596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22" name="CustomShape 32"/>
          <p:cNvSpPr/>
          <p:nvPr/>
        </p:nvSpPr>
        <p:spPr>
          <a:xfrm rot="9431400">
            <a:off x="7389720" y="4846320"/>
            <a:ext cx="1344240" cy="905040"/>
          </a:xfrm>
          <a:prstGeom prst="arc">
            <a:avLst>
              <a:gd name="adj1" fmla="val 14174659"/>
              <a:gd name="adj2" fmla="val 295283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23" name="CustomShape 33"/>
          <p:cNvSpPr/>
          <p:nvPr/>
        </p:nvSpPr>
        <p:spPr>
          <a:xfrm>
            <a:off x="5784840" y="5790600"/>
            <a:ext cx="883080" cy="70056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Real-time alerting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24" name="CustomShape 34"/>
          <p:cNvSpPr/>
          <p:nvPr/>
        </p:nvSpPr>
        <p:spPr>
          <a:xfrm>
            <a:off x="8856000" y="5790600"/>
            <a:ext cx="1348200" cy="70056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fr-FR" sz="900" spc="-1">
                <a:solidFill>
                  <a:srgbClr val="FFFFFF"/>
                </a:solidFill>
                <a:latin typeface="Century Gothic"/>
              </a:rPr>
              <a:t>Performance monitoring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Feature Model (4)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B367D038-F0F8-4AC1-8AD3-27F49F0DFF9D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27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978480" y="1687320"/>
            <a:ext cx="381960" cy="3182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29" name="CustomShape 5"/>
          <p:cNvSpPr/>
          <p:nvPr/>
        </p:nvSpPr>
        <p:spPr>
          <a:xfrm>
            <a:off x="978480" y="2865960"/>
            <a:ext cx="381960" cy="3182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30" name="CustomShape 6"/>
          <p:cNvSpPr/>
          <p:nvPr/>
        </p:nvSpPr>
        <p:spPr>
          <a:xfrm>
            <a:off x="980640" y="4050360"/>
            <a:ext cx="381960" cy="3182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2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31" name="CustomShape 7"/>
          <p:cNvSpPr/>
          <p:nvPr/>
        </p:nvSpPr>
        <p:spPr>
          <a:xfrm>
            <a:off x="979200" y="5023440"/>
            <a:ext cx="381960" cy="3182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3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8627400" y="3906720"/>
            <a:ext cx="1395720" cy="60624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Assisting in software development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33" name="CustomShape 9"/>
          <p:cNvSpPr/>
          <p:nvPr/>
        </p:nvSpPr>
        <p:spPr>
          <a:xfrm>
            <a:off x="7992000" y="4879440"/>
            <a:ext cx="1096560" cy="60624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Detecting code smells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34" name="CustomShape 10"/>
          <p:cNvSpPr/>
          <p:nvPr/>
        </p:nvSpPr>
        <p:spPr>
          <a:xfrm>
            <a:off x="9276840" y="4885560"/>
            <a:ext cx="1395720" cy="60624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Suggesting better coding practices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35" name="Line 11"/>
          <p:cNvSpPr/>
          <p:nvPr/>
        </p:nvSpPr>
        <p:spPr>
          <a:xfrm flipH="1">
            <a:off x="8717400" y="4513320"/>
            <a:ext cx="607680" cy="3657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36" name="Line 12"/>
          <p:cNvSpPr/>
          <p:nvPr/>
        </p:nvSpPr>
        <p:spPr>
          <a:xfrm>
            <a:off x="9325080" y="4513320"/>
            <a:ext cx="649800" cy="37188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37" name="CustomShape 13"/>
          <p:cNvSpPr/>
          <p:nvPr/>
        </p:nvSpPr>
        <p:spPr>
          <a:xfrm rot="7233600">
            <a:off x="8971920" y="4028040"/>
            <a:ext cx="565920" cy="808560"/>
          </a:xfrm>
          <a:prstGeom prst="arc">
            <a:avLst>
              <a:gd name="adj1" fmla="val 16591198"/>
              <a:gd name="adj2" fmla="val 295283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38" name="Line 14"/>
          <p:cNvSpPr/>
          <p:nvPr/>
        </p:nvSpPr>
        <p:spPr>
          <a:xfrm flipH="1">
            <a:off x="5925240" y="3328920"/>
            <a:ext cx="2084400" cy="5774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39" name="Line 15"/>
          <p:cNvSpPr/>
          <p:nvPr/>
        </p:nvSpPr>
        <p:spPr>
          <a:xfrm>
            <a:off x="8009640" y="3328920"/>
            <a:ext cx="1315440" cy="5774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40" name="CustomShape 16"/>
          <p:cNvSpPr/>
          <p:nvPr/>
        </p:nvSpPr>
        <p:spPr>
          <a:xfrm rot="9954000">
            <a:off x="7212960" y="2975760"/>
            <a:ext cx="2253600" cy="625320"/>
          </a:xfrm>
          <a:prstGeom prst="arc">
            <a:avLst>
              <a:gd name="adj1" fmla="val 14829149"/>
              <a:gd name="adj2" fmla="val 49772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41" name="CustomShape 17"/>
          <p:cNvSpPr/>
          <p:nvPr/>
        </p:nvSpPr>
        <p:spPr>
          <a:xfrm>
            <a:off x="6360840" y="1539360"/>
            <a:ext cx="1145520" cy="606240"/>
          </a:xfrm>
          <a:prstGeom prst="rect">
            <a:avLst/>
          </a:prstGeom>
          <a:ln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SoftScanner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42" name="CustomShape 18"/>
          <p:cNvSpPr/>
          <p:nvPr/>
        </p:nvSpPr>
        <p:spPr>
          <a:xfrm>
            <a:off x="5595480" y="2721960"/>
            <a:ext cx="1227960" cy="606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Tracking Execution status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43" name="CustomShape 19"/>
          <p:cNvSpPr/>
          <p:nvPr/>
        </p:nvSpPr>
        <p:spPr>
          <a:xfrm>
            <a:off x="7395480" y="2721960"/>
            <a:ext cx="1388160" cy="606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Assisting in Comprehension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44" name="CustomShape 20"/>
          <p:cNvSpPr/>
          <p:nvPr/>
        </p:nvSpPr>
        <p:spPr>
          <a:xfrm>
            <a:off x="9195480" y="2721960"/>
            <a:ext cx="1227960" cy="606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4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Book-keeping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345" name="CustomShape 21"/>
          <p:cNvSpPr/>
          <p:nvPr/>
        </p:nvSpPr>
        <p:spPr>
          <a:xfrm>
            <a:off x="3600000" y="2721960"/>
            <a:ext cx="1423440" cy="606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Assisting in Troubleshooting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46" name="Line 22"/>
          <p:cNvSpPr/>
          <p:nvPr/>
        </p:nvSpPr>
        <p:spPr>
          <a:xfrm flipH="1">
            <a:off x="4410000" y="2145960"/>
            <a:ext cx="2523600" cy="5756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47" name="Line 23"/>
          <p:cNvSpPr/>
          <p:nvPr/>
        </p:nvSpPr>
        <p:spPr>
          <a:xfrm>
            <a:off x="6933600" y="2145960"/>
            <a:ext cx="2876040" cy="5756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48" name="CustomShape 24"/>
          <p:cNvSpPr/>
          <p:nvPr/>
        </p:nvSpPr>
        <p:spPr>
          <a:xfrm rot="9979800">
            <a:off x="6294240" y="1709640"/>
            <a:ext cx="2249280" cy="626400"/>
          </a:xfrm>
          <a:prstGeom prst="arc">
            <a:avLst>
              <a:gd name="adj1" fmla="val 14829149"/>
              <a:gd name="adj2" fmla="val 49772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49" name="CustomShape 25"/>
          <p:cNvSpPr/>
          <p:nvPr/>
        </p:nvSpPr>
        <p:spPr>
          <a:xfrm>
            <a:off x="5311080" y="3906720"/>
            <a:ext cx="1384560" cy="60624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System comprehension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50" name="CustomShape 26"/>
          <p:cNvSpPr/>
          <p:nvPr/>
        </p:nvSpPr>
        <p:spPr>
          <a:xfrm>
            <a:off x="3888000" y="4879440"/>
            <a:ext cx="1449000" cy="60624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Code familiarization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51" name="CustomShape 27"/>
          <p:cNvSpPr/>
          <p:nvPr/>
        </p:nvSpPr>
        <p:spPr>
          <a:xfrm>
            <a:off x="6456240" y="4865400"/>
            <a:ext cx="1463400" cy="713160"/>
          </a:xfrm>
          <a:prstGeom prst="ellipse">
            <a:avLst/>
          </a:prstGeom>
          <a:solidFill>
            <a:srgbClr val="F05327"/>
          </a:solidFill>
          <a:ln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Real vs. Expected system behavior verification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52" name="Line 28"/>
          <p:cNvSpPr/>
          <p:nvPr/>
        </p:nvSpPr>
        <p:spPr>
          <a:xfrm flipH="1">
            <a:off x="4965840" y="4513320"/>
            <a:ext cx="959400" cy="3657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53" name="Line 29"/>
          <p:cNvSpPr/>
          <p:nvPr/>
        </p:nvSpPr>
        <p:spPr>
          <a:xfrm>
            <a:off x="5925240" y="4513320"/>
            <a:ext cx="1144440" cy="3517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54" name="CustomShape 30"/>
          <p:cNvSpPr/>
          <p:nvPr/>
        </p:nvSpPr>
        <p:spPr>
          <a:xfrm rot="9954000">
            <a:off x="5467680" y="4162320"/>
            <a:ext cx="1281960" cy="625320"/>
          </a:xfrm>
          <a:prstGeom prst="arc">
            <a:avLst>
              <a:gd name="adj1" fmla="val 13710624"/>
              <a:gd name="adj2" fmla="val 21333258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55" name="CustomShape 31"/>
          <p:cNvSpPr/>
          <p:nvPr/>
        </p:nvSpPr>
        <p:spPr>
          <a:xfrm>
            <a:off x="5337360" y="4885560"/>
            <a:ext cx="1118520" cy="606240"/>
          </a:xfrm>
          <a:prstGeom prst="ellipse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System runtime familiarization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56" name="CustomShape 32"/>
          <p:cNvSpPr/>
          <p:nvPr/>
        </p:nvSpPr>
        <p:spPr>
          <a:xfrm>
            <a:off x="5184000" y="5936760"/>
            <a:ext cx="1103040" cy="60624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Use-case Scenario dynamics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57" name="CustomShape 33"/>
          <p:cNvSpPr/>
          <p:nvPr/>
        </p:nvSpPr>
        <p:spPr>
          <a:xfrm>
            <a:off x="4104000" y="5936760"/>
            <a:ext cx="936720" cy="60624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Major runtime events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58" name="CustomShape 34"/>
          <p:cNvSpPr/>
          <p:nvPr/>
        </p:nvSpPr>
        <p:spPr>
          <a:xfrm>
            <a:off x="6341760" y="5936760"/>
            <a:ext cx="1018800" cy="60624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Logging events contextualization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59" name="CustomShape 35"/>
          <p:cNvSpPr/>
          <p:nvPr/>
        </p:nvSpPr>
        <p:spPr>
          <a:xfrm>
            <a:off x="7386480" y="5936760"/>
            <a:ext cx="1541160" cy="60624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Internal state communication</a:t>
            </a:r>
            <a:endParaRPr lang="fr-FR" sz="900" b="0" strike="noStrike" spc="-1">
              <a:latin typeface="Arial"/>
            </a:endParaRPr>
          </a:p>
        </p:txBody>
      </p:sp>
      <p:sp>
        <p:nvSpPr>
          <p:cNvPr id="360" name="Line 36"/>
          <p:cNvSpPr/>
          <p:nvPr/>
        </p:nvSpPr>
        <p:spPr>
          <a:xfrm flipH="1">
            <a:off x="4608000" y="5492160"/>
            <a:ext cx="1297440" cy="4442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61" name="Line 37"/>
          <p:cNvSpPr/>
          <p:nvPr/>
        </p:nvSpPr>
        <p:spPr>
          <a:xfrm>
            <a:off x="5905440" y="5492160"/>
            <a:ext cx="2079720" cy="4442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62" name="CustomShape 38"/>
          <p:cNvSpPr/>
          <p:nvPr/>
        </p:nvSpPr>
        <p:spPr>
          <a:xfrm rot="9954000">
            <a:off x="5489280" y="5097240"/>
            <a:ext cx="1281960" cy="625320"/>
          </a:xfrm>
          <a:prstGeom prst="arc">
            <a:avLst>
              <a:gd name="adj1" fmla="val 13710624"/>
              <a:gd name="adj2" fmla="val 21333258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63" name="CustomShape 39"/>
          <p:cNvSpPr/>
          <p:nvPr/>
        </p:nvSpPr>
        <p:spPr>
          <a:xfrm>
            <a:off x="978480" y="6080760"/>
            <a:ext cx="381960" cy="3182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4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1" name="CustomShape 3">
            <a:extLst>
              <a:ext uri="{FF2B5EF4-FFF2-40B4-BE49-F238E27FC236}">
                <a16:creationId xmlns:a16="http://schemas.microsoft.com/office/drawing/2014/main" id="{2B270656-12C6-46F7-9E9D-1C4E63A26DB3}"/>
              </a:ext>
            </a:extLst>
          </p:cNvPr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Feature Model (5)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CFE90C7-7CE9-4331-8194-859C5152F760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28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576360" y="1926000"/>
            <a:ext cx="443880" cy="382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0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68" name="CustomShape 5"/>
          <p:cNvSpPr/>
          <p:nvPr/>
        </p:nvSpPr>
        <p:spPr>
          <a:xfrm>
            <a:off x="576360" y="3340800"/>
            <a:ext cx="443880" cy="382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1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69" name="CustomShape 6"/>
          <p:cNvSpPr/>
          <p:nvPr/>
        </p:nvSpPr>
        <p:spPr>
          <a:xfrm>
            <a:off x="578520" y="5146560"/>
            <a:ext cx="443880" cy="382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2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70" name="CustomShape 7"/>
          <p:cNvSpPr/>
          <p:nvPr/>
        </p:nvSpPr>
        <p:spPr>
          <a:xfrm>
            <a:off x="8901720" y="4974120"/>
            <a:ext cx="1427400" cy="72792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Runtime statistics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71" name="Line 8"/>
          <p:cNvSpPr/>
          <p:nvPr/>
        </p:nvSpPr>
        <p:spPr>
          <a:xfrm flipH="1">
            <a:off x="9615600" y="3896280"/>
            <a:ext cx="1225800" cy="107748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72" name="Line 9"/>
          <p:cNvSpPr/>
          <p:nvPr/>
        </p:nvSpPr>
        <p:spPr>
          <a:xfrm>
            <a:off x="10841400" y="3896280"/>
            <a:ext cx="482400" cy="107748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73" name="CustomShape 10"/>
          <p:cNvSpPr/>
          <p:nvPr/>
        </p:nvSpPr>
        <p:spPr>
          <a:xfrm rot="9954000">
            <a:off x="10090800" y="4003560"/>
            <a:ext cx="1343520" cy="750600"/>
          </a:xfrm>
          <a:prstGeom prst="arc">
            <a:avLst>
              <a:gd name="adj1" fmla="val 13564707"/>
              <a:gd name="adj2" fmla="val 49772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74" name="CustomShape 11"/>
          <p:cNvSpPr/>
          <p:nvPr/>
        </p:nvSpPr>
        <p:spPr>
          <a:xfrm>
            <a:off x="6832440" y="1748160"/>
            <a:ext cx="1331640" cy="727920"/>
          </a:xfrm>
          <a:prstGeom prst="rect">
            <a:avLst/>
          </a:prstGeom>
          <a:ln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SoftScanner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75" name="CustomShape 12"/>
          <p:cNvSpPr/>
          <p:nvPr/>
        </p:nvSpPr>
        <p:spPr>
          <a:xfrm>
            <a:off x="5942880" y="3168000"/>
            <a:ext cx="1427400" cy="7279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Tracking Execution status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376" name="CustomShape 13"/>
          <p:cNvSpPr/>
          <p:nvPr/>
        </p:nvSpPr>
        <p:spPr>
          <a:xfrm>
            <a:off x="8035200" y="3168000"/>
            <a:ext cx="1427400" cy="7279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Assisting in Comprehension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77" name="CustomShape 14"/>
          <p:cNvSpPr/>
          <p:nvPr/>
        </p:nvSpPr>
        <p:spPr>
          <a:xfrm>
            <a:off x="10127520" y="3168000"/>
            <a:ext cx="1427400" cy="7279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Book-keeping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78" name="CustomShape 15"/>
          <p:cNvSpPr/>
          <p:nvPr/>
        </p:nvSpPr>
        <p:spPr>
          <a:xfrm>
            <a:off x="3850560" y="3168000"/>
            <a:ext cx="1427400" cy="7279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Assisting in Troubleshooting</a:t>
            </a:r>
            <a:endParaRPr lang="fr-FR" sz="1200" b="0" strike="noStrike" spc="-1">
              <a:latin typeface="Arial"/>
            </a:endParaRPr>
          </a:p>
        </p:txBody>
      </p:sp>
      <p:sp>
        <p:nvSpPr>
          <p:cNvPr id="379" name="Line 16"/>
          <p:cNvSpPr/>
          <p:nvPr/>
        </p:nvSpPr>
        <p:spPr>
          <a:xfrm flipH="1">
            <a:off x="4564800" y="2476800"/>
            <a:ext cx="2933640" cy="6908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80" name="Line 17"/>
          <p:cNvSpPr/>
          <p:nvPr/>
        </p:nvSpPr>
        <p:spPr>
          <a:xfrm>
            <a:off x="7498440" y="2476800"/>
            <a:ext cx="3342960" cy="6908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81" name="CustomShape 18"/>
          <p:cNvSpPr/>
          <p:nvPr/>
        </p:nvSpPr>
        <p:spPr>
          <a:xfrm rot="9954000">
            <a:off x="6747120" y="1954440"/>
            <a:ext cx="2619720" cy="750600"/>
          </a:xfrm>
          <a:prstGeom prst="arc">
            <a:avLst>
              <a:gd name="adj1" fmla="val 14829149"/>
              <a:gd name="adj2" fmla="val 49772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fr-FR"/>
          </a:p>
        </p:txBody>
      </p:sp>
      <p:sp>
        <p:nvSpPr>
          <p:cNvPr id="382" name="CustomShape 19"/>
          <p:cNvSpPr/>
          <p:nvPr/>
        </p:nvSpPr>
        <p:spPr>
          <a:xfrm>
            <a:off x="10609920" y="4974120"/>
            <a:ext cx="1427400" cy="72792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Auditing</a:t>
            </a:r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Logging Instrumentation Architecture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CFE90C7-7CE9-4331-8194-859C5152F760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29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4" name="Picture 3" descr="A diagram of a software project&#10;&#10;Description automatically generated">
            <a:extLst>
              <a:ext uri="{FF2B5EF4-FFF2-40B4-BE49-F238E27FC236}">
                <a16:creationId xmlns:a16="http://schemas.microsoft.com/office/drawing/2014/main" id="{4EF6D5BF-2196-E827-1B02-10E98B0E5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691" y="1598748"/>
            <a:ext cx="6694388" cy="48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475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Background (1)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i="1" strike="noStrike" spc="-1" dirty="0">
                <a:latin typeface="Arial"/>
              </a:rPr>
              <a:t>How can we know what led a program to fail?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i="1" spc="-1" dirty="0">
                <a:latin typeface="Arial"/>
              </a:rPr>
              <a:t>How can we know what happened when a system is hacked/breached by an unauthorized party?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i="1" strike="noStrike" spc="-1" dirty="0">
                <a:latin typeface="Arial"/>
              </a:rPr>
              <a:t>How do we know which parts of our program require the most computation power, memory usage, storage capacity, I/O bandwidth, etc.?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i="1" spc="-1" dirty="0">
                <a:latin typeface="Arial"/>
              </a:rPr>
              <a:t>How do we know which parts of our system are mostly used and require optimization/scaling?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i="1" strike="noStrike" spc="-1" dirty="0">
                <a:latin typeface="Arial"/>
              </a:rPr>
              <a:t>How do we know which users of website prefer a specific product over another?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i="1" spc="-1" dirty="0">
                <a:latin typeface="Arial"/>
              </a:rPr>
              <a:t>Etc.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</a:pPr>
            <a:endParaRPr lang="en-US" sz="1800" b="0" strike="noStrike" spc="-1" dirty="0"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</a:pPr>
            <a:r>
              <a:rPr lang="en-US" b="1" spc="-1" dirty="0">
                <a:latin typeface="Arial"/>
              </a:rPr>
              <a:t>First Answer</a:t>
            </a:r>
            <a:r>
              <a:rPr lang="en-US" spc="-1" dirty="0">
                <a:latin typeface="Arial"/>
              </a:rPr>
              <a:t>: use </a:t>
            </a:r>
            <a:r>
              <a:rPr lang="en-US" b="1" spc="-1" dirty="0">
                <a:latin typeface="Arial"/>
              </a:rPr>
              <a:t>printing statements</a:t>
            </a:r>
            <a:r>
              <a:rPr lang="en-US" spc="-1" dirty="0">
                <a:latin typeface="Arial"/>
              </a:rPr>
              <a:t> with different values depending on the event and its context. We say these printing statements leave </a:t>
            </a:r>
            <a:r>
              <a:rPr lang="en-US" b="1" spc="-1" dirty="0">
                <a:latin typeface="Arial"/>
              </a:rPr>
              <a:t>logs</a:t>
            </a:r>
            <a:r>
              <a:rPr lang="en-US" spc="-1" dirty="0">
                <a:latin typeface="Arial"/>
              </a:rPr>
              <a:t> behind them in the console, allowing us to understand what happened.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3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43907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Logging Instrumentation Workflow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CFE90C7-7CE9-4331-8194-859C5152F760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30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4" name="Picture 3" descr="A diagram of a company's process&#10;&#10;Description automatically generated">
            <a:extLst>
              <a:ext uri="{FF2B5EF4-FFF2-40B4-BE49-F238E27FC236}">
                <a16:creationId xmlns:a16="http://schemas.microsoft.com/office/drawing/2014/main" id="{F94C27F9-232A-22B0-9482-1DC91F034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73" y="1664893"/>
            <a:ext cx="6461373" cy="48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541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Event-based GUI Widgets Logging (1)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CFE90C7-7CE9-4331-8194-859C5152F760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31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938E8D7B-3DA2-A516-A2FE-BD1589E00D88}"/>
              </a:ext>
            </a:extLst>
          </p:cNvPr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Goal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provide a logging mechanism for GUI widgets of Angular projects.</a:t>
            </a: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Methodology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given a set of target events, automatically log all widgets upon which these events can be triggered.</a:t>
            </a: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latin typeface="Calibri"/>
              <a:ea typeface="MS Mincho"/>
            </a:endParaRP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Currently supported events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Click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clickable widgets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Submit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form submissions (</a:t>
            </a:r>
            <a:r>
              <a:rPr lang="en-US" i="1" spc="-1" dirty="0" err="1">
                <a:solidFill>
                  <a:srgbClr val="000000"/>
                </a:solidFill>
                <a:latin typeface="Calibri"/>
                <a:ea typeface="MS Mincho"/>
              </a:rPr>
              <a:t>ngSubmit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for Angular)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b="1" spc="-1" dirty="0" err="1">
                <a:solidFill>
                  <a:srgbClr val="000000"/>
                </a:solidFill>
                <a:latin typeface="Calibri"/>
                <a:ea typeface="MS Mincho"/>
              </a:rPr>
              <a:t>Href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hyper-linkable widgets (+ </a:t>
            </a:r>
            <a:r>
              <a:rPr lang="en-US" i="1" spc="-1" dirty="0" err="1">
                <a:solidFill>
                  <a:srgbClr val="000000"/>
                </a:solidFill>
                <a:latin typeface="Calibri"/>
                <a:ea typeface="MS Mincho"/>
              </a:rPr>
              <a:t>routerLink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for Angular)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b="1" spc="-1" dirty="0" err="1">
                <a:solidFill>
                  <a:srgbClr val="000000"/>
                </a:solidFill>
                <a:latin typeface="Calibri"/>
                <a:ea typeface="MS Mincho"/>
              </a:rPr>
              <a:t>FocusOut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meaningfully focusable widgets (e.g., </a:t>
            </a: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&lt;input&gt;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widgets like text fields, …, </a:t>
            </a: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&lt;</a:t>
            </a:r>
            <a:r>
              <a:rPr lang="en-US" b="1" spc="-1" dirty="0" err="1">
                <a:solidFill>
                  <a:srgbClr val="000000"/>
                </a:solidFill>
                <a:latin typeface="Calibri"/>
                <a:ea typeface="MS Mincho"/>
              </a:rPr>
              <a:t>textarea</a:t>
            </a: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&gt; 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widgets, …)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Change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meaningfully changeable widgets (e.g., </a:t>
            </a: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&lt;select&gt;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drop-down lists, </a:t>
            </a: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&lt;input&gt;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 widgets like checkboxes, radio buttons, …)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File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file uploads</a:t>
            </a:r>
          </a:p>
        </p:txBody>
      </p:sp>
    </p:spTree>
    <p:extLst>
      <p:ext uri="{BB962C8B-B14F-4D97-AF65-F5344CB8AC3E}">
        <p14:creationId xmlns:p14="http://schemas.microsoft.com/office/powerpoint/2010/main" val="1948321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Event-based GUI Widgets Logging (2)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CFE90C7-7CE9-4331-8194-859C5152F760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32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4F8EFCCA-D5FD-73A1-DA0C-43DC98AB0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60" y="1720561"/>
            <a:ext cx="11047722" cy="44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11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Event-based GUI Widgets Logging (3)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CFE90C7-7CE9-4331-8194-859C5152F760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33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08F056-3ED2-8C32-65F6-B666A5C30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72" y="2511252"/>
            <a:ext cx="3251479" cy="32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029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Observability – Limitations of Software Logging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CFE90C7-7CE9-4331-8194-859C5152F760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34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938E8D7B-3DA2-A516-A2FE-BD1589E00D88}"/>
              </a:ext>
            </a:extLst>
          </p:cNvPr>
          <p:cNvSpPr/>
          <p:nvPr/>
        </p:nvSpPr>
        <p:spPr>
          <a:xfrm>
            <a:off x="0" y="2200680"/>
            <a:ext cx="3758084" cy="18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Massive volumes of data make it difficult to store and manage logs efficiently</a:t>
            </a: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High verbosity can obscure important information, making it hard to extract actionable insights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A7E011-0EB8-E08D-C1EF-34DB66B69716}"/>
              </a:ext>
            </a:extLst>
          </p:cNvPr>
          <p:cNvSpPr/>
          <p:nvPr/>
        </p:nvSpPr>
        <p:spPr>
          <a:xfrm>
            <a:off x="354551" y="1657978"/>
            <a:ext cx="2790583" cy="54270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Overwhelming Volume and Verbosity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03A26F-B6CE-C53C-9A81-85D5007DB0A9}"/>
              </a:ext>
            </a:extLst>
          </p:cNvPr>
          <p:cNvSpPr/>
          <p:nvPr/>
        </p:nvSpPr>
        <p:spPr>
          <a:xfrm>
            <a:off x="354551" y="4178698"/>
            <a:ext cx="2790583" cy="54270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 in Isolation Lack Context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FA1A4B14-3A0F-E9DD-A7B5-47BB1EACB602}"/>
              </a:ext>
            </a:extLst>
          </p:cNvPr>
          <p:cNvSpPr/>
          <p:nvPr/>
        </p:nvSpPr>
        <p:spPr>
          <a:xfrm>
            <a:off x="0" y="4737026"/>
            <a:ext cx="3758084" cy="18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Logs often provide limited context when viewed in isolation</a:t>
            </a: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Correlating logs across services in a distributed system can be challenging without proper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089E0-B00A-9810-FB76-0AAC99DE0D4C}"/>
              </a:ext>
            </a:extLst>
          </p:cNvPr>
          <p:cNvSpPr/>
          <p:nvPr/>
        </p:nvSpPr>
        <p:spPr>
          <a:xfrm>
            <a:off x="4112635" y="1657978"/>
            <a:ext cx="2790583" cy="54270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on Performance and Costs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B4305FD4-3CB2-AB80-AEEE-47F5763F0D9D}"/>
              </a:ext>
            </a:extLst>
          </p:cNvPr>
          <p:cNvSpPr/>
          <p:nvPr/>
        </p:nvSpPr>
        <p:spPr>
          <a:xfrm>
            <a:off x="3758084" y="2200680"/>
            <a:ext cx="3758084" cy="18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Logging at a granular level can incur performance overhead</a:t>
            </a: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Storing and processing large volumes of logs can lead to increased storage and processing costs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443235-287B-E063-86D4-AB66E4DD1DE7}"/>
              </a:ext>
            </a:extLst>
          </p:cNvPr>
          <p:cNvSpPr/>
          <p:nvPr/>
        </p:nvSpPr>
        <p:spPr>
          <a:xfrm>
            <a:off x="7870719" y="1657978"/>
            <a:ext cx="2790583" cy="54270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Real-time Analysis Limitations</a:t>
            </a: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22DF63EF-3ECB-2904-8AF3-DCC3A87315D9}"/>
              </a:ext>
            </a:extLst>
          </p:cNvPr>
          <p:cNvSpPr/>
          <p:nvPr/>
        </p:nvSpPr>
        <p:spPr>
          <a:xfrm>
            <a:off x="7516168" y="2216306"/>
            <a:ext cx="3758084" cy="18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Logs are not always suitable for real-time analysis due to processing delays</a:t>
            </a: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It is challenging to set up real-time alerts based on log data without a significant investment in tooling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151184-5F8D-C0AE-C356-ACB29F04F761}"/>
              </a:ext>
            </a:extLst>
          </p:cNvPr>
          <p:cNvSpPr/>
          <p:nvPr/>
        </p:nvSpPr>
        <p:spPr>
          <a:xfrm>
            <a:off x="7870719" y="4194324"/>
            <a:ext cx="2790583" cy="54270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Troubleshooting Complexities</a:t>
            </a: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CF28B46E-DE1C-92AF-8877-BFED8C83EDB1}"/>
              </a:ext>
            </a:extLst>
          </p:cNvPr>
          <p:cNvSpPr/>
          <p:nvPr/>
        </p:nvSpPr>
        <p:spPr>
          <a:xfrm>
            <a:off x="7516168" y="4752652"/>
            <a:ext cx="3758084" cy="18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Sifting through logs to identify issues is time-consuming and often requires expert knowledge</a:t>
            </a: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Without structured logs, troubleshooting can become a needle-in-a-haystack scenario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CCA51-A3CC-4444-7F5E-97C28394B16C}"/>
              </a:ext>
            </a:extLst>
          </p:cNvPr>
          <p:cNvSpPr/>
          <p:nvPr/>
        </p:nvSpPr>
        <p:spPr>
          <a:xfrm>
            <a:off x="4112634" y="4178698"/>
            <a:ext cx="2790583" cy="54270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 Fall Short on User Journey Insights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4079789B-ED29-CCBB-4BE3-1DBC76B8B3FE}"/>
              </a:ext>
            </a:extLst>
          </p:cNvPr>
          <p:cNvSpPr/>
          <p:nvPr/>
        </p:nvSpPr>
        <p:spPr>
          <a:xfrm>
            <a:off x="3628885" y="4735748"/>
            <a:ext cx="3758084" cy="18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Logs typically don’t capture the end-to-end user journey or transaction flow</a:t>
            </a:r>
          </a:p>
          <a:p>
            <a:pPr marL="286470" indent="-28575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Understanding user behavior or transaction performance is difficult with logs alone</a:t>
            </a:r>
          </a:p>
        </p:txBody>
      </p:sp>
    </p:spTree>
    <p:extLst>
      <p:ext uri="{BB962C8B-B14F-4D97-AF65-F5344CB8AC3E}">
        <p14:creationId xmlns:p14="http://schemas.microsoft.com/office/powerpoint/2010/main" val="15040650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13" grpId="0" animBg="1"/>
      <p:bldP spid="16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Observability – Introduction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35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 err="1">
                <a:solidFill>
                  <a:srgbClr val="FFFFFF"/>
                </a:solidFill>
                <a:latin typeface="Century Gothic"/>
                <a:ea typeface="Euclid Flex B Medium"/>
              </a:rPr>
              <a:t>SoftScanner</a:t>
            </a:r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: A Log-centric Software Analysis and Engineering Ecosystem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EBCD2-19ED-E6DE-12FD-83AE88F83E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6" y="1575001"/>
            <a:ext cx="3109805" cy="156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circle, diagram, screenshot&#10;&#10;Description automatically generated">
            <a:extLst>
              <a:ext uri="{FF2B5EF4-FFF2-40B4-BE49-F238E27FC236}">
                <a16:creationId xmlns:a16="http://schemas.microsoft.com/office/drawing/2014/main" id="{99880579-CD53-3F20-6B83-2C9159A07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70" y="1532710"/>
            <a:ext cx="4184979" cy="2349567"/>
          </a:xfrm>
          <a:prstGeom prst="rect">
            <a:avLst/>
          </a:prstGeom>
        </p:spPr>
      </p:pic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A4B7848-BA0B-6F2C-2F2B-418373A925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341" y="2579835"/>
            <a:ext cx="4030943" cy="35094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20C842-3144-1366-CA88-0982DC6EA864}"/>
              </a:ext>
            </a:extLst>
          </p:cNvPr>
          <p:cNvSpPr txBox="1"/>
          <p:nvPr/>
        </p:nvSpPr>
        <p:spPr>
          <a:xfrm>
            <a:off x="-47018" y="4031548"/>
            <a:ext cx="40309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Observability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concerned with understanding what’s going on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internally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a system based on its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outputs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Observability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implies implementing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MELT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99843-4FB4-E3E4-3592-95546665F858}"/>
              </a:ext>
            </a:extLst>
          </p:cNvPr>
          <p:cNvSpPr txBox="1"/>
          <p:nvPr/>
        </p:nvSpPr>
        <p:spPr>
          <a:xfrm>
            <a:off x="3983925" y="4032628"/>
            <a:ext cx="36729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Telemetry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the collection of measurements or other data at remote points and their automatic transmission to receiving equipment for further processing.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Telemetry data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includes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MELT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extends to all other data created by a system.</a:t>
            </a:r>
          </a:p>
        </p:txBody>
      </p:sp>
    </p:spTree>
    <p:extLst>
      <p:ext uri="{BB962C8B-B14F-4D97-AF65-F5344CB8AC3E}">
        <p14:creationId xmlns:p14="http://schemas.microsoft.com/office/powerpoint/2010/main" val="417098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36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 err="1">
                <a:solidFill>
                  <a:srgbClr val="FFFFFF"/>
                </a:solidFill>
                <a:latin typeface="Century Gothic"/>
                <a:ea typeface="Euclid Flex B Medium"/>
              </a:rPr>
              <a:t>SoftScanner</a:t>
            </a:r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: A Log-centric Software Analysis and Engineering Ecosystem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A9EF43-81E1-1D1B-8380-5C7C603F32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89" y="2091936"/>
            <a:ext cx="4859122" cy="27938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A10681-76DE-6E33-CD66-B0C9DF5F1F86}"/>
              </a:ext>
            </a:extLst>
          </p:cNvPr>
          <p:cNvSpPr txBox="1"/>
          <p:nvPr/>
        </p:nvSpPr>
        <p:spPr>
          <a:xfrm>
            <a:off x="2935567" y="5252892"/>
            <a:ext cx="5913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Metrics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measurements collected at regular intervals. It can be error rate, response time, CPU mean usage, etc.</a:t>
            </a:r>
            <a:endParaRPr lang="fr-FR" dirty="0"/>
          </a:p>
        </p:txBody>
      </p:sp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94D95608-F148-04EF-DD64-41792EF165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261" y="1934109"/>
            <a:ext cx="4779972" cy="314505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stomShape 1">
            <a:extLst>
              <a:ext uri="{FF2B5EF4-FFF2-40B4-BE49-F238E27FC236}">
                <a16:creationId xmlns:a16="http://schemas.microsoft.com/office/drawing/2014/main" id="{8AD1D817-7BCB-E6AE-ED32-664B9C477EC9}"/>
              </a:ext>
            </a:extLst>
          </p:cNvPr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Observability – Metrics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37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 err="1">
                <a:solidFill>
                  <a:srgbClr val="FFFFFF"/>
                </a:solidFill>
                <a:latin typeface="Century Gothic"/>
                <a:ea typeface="Euclid Flex B Medium"/>
              </a:rPr>
              <a:t>SoftScanner</a:t>
            </a:r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: A Log-centric Software Analysis and Engineering Ecosystem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7050D7-F029-6B29-2BB4-1D656FA073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0" y="2111795"/>
            <a:ext cx="4303622" cy="25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9C15AD-0775-DD85-0654-182CABA7FE14}"/>
              </a:ext>
            </a:extLst>
          </p:cNvPr>
          <p:cNvSpPr txBox="1"/>
          <p:nvPr/>
        </p:nvSpPr>
        <p:spPr>
          <a:xfrm>
            <a:off x="25103" y="4984958"/>
            <a:ext cx="5023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Traces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are a collection of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spans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covering operations occurring during the completion of an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end-to-end request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reconstitute what happened. Traces can be potentially augmented with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logs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3B4D9CA-5F3F-FFE6-8EA9-746F53099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1" t="13399" r="1216" b="55473"/>
          <a:stretch/>
        </p:blipFill>
        <p:spPr bwMode="auto">
          <a:xfrm>
            <a:off x="6555876" y="3250565"/>
            <a:ext cx="4248150" cy="116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7F5619-5051-B851-5E7E-F53EB817AAF3}"/>
              </a:ext>
            </a:extLst>
          </p:cNvPr>
          <p:cNvSpPr txBox="1"/>
          <p:nvPr/>
        </p:nvSpPr>
        <p:spPr>
          <a:xfrm>
            <a:off x="6095700" y="4974805"/>
            <a:ext cx="5168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span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 discrete unit of work that is tracked within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A trace, therefore, is a series of causally related and potentially nested spans covering an end-to-end request within a system.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26050CFA-A1E5-DFCC-886C-688F1485FE28}"/>
              </a:ext>
            </a:extLst>
          </p:cNvPr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Observability – Traces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86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38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 err="1">
                <a:solidFill>
                  <a:srgbClr val="FFFFFF"/>
                </a:solidFill>
                <a:latin typeface="Century Gothic"/>
                <a:ea typeface="Euclid Flex B Medium"/>
              </a:rPr>
              <a:t>SoftScanner</a:t>
            </a:r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: A Log-centric Software Analysis and Engineering Ecosystem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7FF3BF16-3F06-CAAA-DFD5-A3863BEC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0" y="2387498"/>
            <a:ext cx="6164665" cy="20026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7F107-CF2D-2F6B-5378-FEC3C223766E}"/>
              </a:ext>
            </a:extLst>
          </p:cNvPr>
          <p:cNvSpPr txBox="1"/>
          <p:nvPr/>
        </p:nvSpPr>
        <p:spPr>
          <a:xfrm>
            <a:off x="5653572" y="4998826"/>
            <a:ext cx="51773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Logs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provide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micro-level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details and context about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specific span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while traces provide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macro-level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details and context across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multiple spans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33CAEB1F-6603-A150-3A53-4C60D5B01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10" y="1934972"/>
            <a:ext cx="3149600" cy="2907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486D5-BB46-FBFF-5D5F-0E05CB796083}"/>
              </a:ext>
            </a:extLst>
          </p:cNvPr>
          <p:cNvSpPr txBox="1"/>
          <p:nvPr/>
        </p:nvSpPr>
        <p:spPr>
          <a:xfrm>
            <a:off x="188339" y="5063283"/>
            <a:ext cx="46650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Logs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are a collection of events generated by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Log Printing Statements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LPS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into the code. An LPS can be added manually or automatically instrumented into the code. 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A8796D69-B678-D773-F0C9-C19BF787EECA}"/>
              </a:ext>
            </a:extLst>
          </p:cNvPr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Observability – Logs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527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39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 err="1">
                <a:solidFill>
                  <a:srgbClr val="FFFFFF"/>
                </a:solidFill>
                <a:latin typeface="Century Gothic"/>
                <a:ea typeface="Euclid Flex B Medium"/>
              </a:rPr>
              <a:t>SoftScanner</a:t>
            </a:r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: A Log-centric Software Analysis and Engineering Ecosystem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756B25-8B7B-E247-E1BD-1195296524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1" y="2590034"/>
            <a:ext cx="5772772" cy="274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D6C403E-B4F4-726E-6AA2-4CC1BE056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592" y="2793331"/>
            <a:ext cx="5253911" cy="2142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stomShape 1">
            <a:extLst>
              <a:ext uri="{FF2B5EF4-FFF2-40B4-BE49-F238E27FC236}">
                <a16:creationId xmlns:a16="http://schemas.microsoft.com/office/drawing/2014/main" id="{06BCA472-3F87-657D-57CF-34E04EB3479E}"/>
              </a:ext>
            </a:extLst>
          </p:cNvPr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Observability – Industry Standards: </a:t>
            </a: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OpenTracing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and </a:t>
            </a: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OpenCensus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(</a:t>
            </a:r>
            <a:r>
              <a:rPr lang="en-US" sz="2800" b="1" i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In the past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)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4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Background (2)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4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29FF0E-AE40-404E-5203-D8DB8133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111652" y="1685330"/>
            <a:ext cx="7871758" cy="472932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700322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40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 err="1">
                <a:solidFill>
                  <a:srgbClr val="FFFFFF"/>
                </a:solidFill>
                <a:latin typeface="Century Gothic"/>
                <a:ea typeface="Euclid Flex B Medium"/>
              </a:rPr>
              <a:t>SoftScanner</a:t>
            </a:r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: A Log-centric Software Analysis and Engineering Ecosystem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9" name="Picture 8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E4C291E7-5E3A-4192-BE0F-D5B5C4884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195"/>
            <a:ext cx="5975809" cy="30994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522098-0A7C-9A3E-0D3B-D0A5DF5A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6077"/>
            <a:ext cx="5288574" cy="17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F5B11A-0DA6-47E7-ABEE-8865F718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942" y="1969635"/>
            <a:ext cx="602932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26E335A1-8B6A-1A59-4D9D-3898F65AF2E2}"/>
              </a:ext>
            </a:extLst>
          </p:cNvPr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Observability – Industry Standards: </a:t>
            </a: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OpenTelemetry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(</a:t>
            </a:r>
            <a:r>
              <a:rPr lang="en-US" sz="2800" b="1" i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Now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)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13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299680" y="485640"/>
            <a:ext cx="931536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SoftScanner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– </a:t>
            </a: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OpenTelemetry</a:t>
            </a: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 Tracing with </a:t>
            </a:r>
            <a:r>
              <a:rPr lang="en-US" sz="2800" b="1" strike="noStrike" spc="-1" dirty="0" err="1">
                <a:solidFill>
                  <a:srgbClr val="FFFFFF"/>
                </a:solidFill>
                <a:latin typeface="Century Gothic"/>
                <a:ea typeface="ITC Kabel Book"/>
              </a:rPr>
              <a:t>Zipkin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CFE90C7-7CE9-4331-8194-859C5152F760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41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08F056-3ED2-8C32-65F6-B666A5C30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72" y="2511252"/>
            <a:ext cx="3251479" cy="32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372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1820880" y="2733120"/>
            <a:ext cx="8560800" cy="13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fr-FR" sz="3600" b="1" strike="noStrike" spc="-1">
                <a:solidFill>
                  <a:srgbClr val="FFFFFF"/>
                </a:solidFill>
                <a:latin typeface="Century Gothic"/>
                <a:ea typeface="Euclid Flex B Medium"/>
              </a:rPr>
              <a:t>Thank you for your attention!</a:t>
            </a:r>
            <a:br/>
            <a:r>
              <a:rPr lang="fr-FR" sz="3600" b="1" strike="noStrike" spc="-1">
                <a:solidFill>
                  <a:srgbClr val="FFFFFF"/>
                </a:solidFill>
                <a:latin typeface="Century Gothic"/>
                <a:ea typeface="Euclid Flex B Medium"/>
              </a:rPr>
              <a:t>Any questions?</a:t>
            </a:r>
            <a:endParaRPr lang="fr-FR" sz="3600" b="0" strike="noStrike" spc="-1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45DD6D29-774E-4F44-8F87-F6AC2CD23A65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42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FFFFFF"/>
                </a:solidFill>
                <a:latin typeface="Century Gothic"/>
                <a:ea typeface="Euclid Flex B Light"/>
              </a:rPr>
              <a:t>Software Logging and Observability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446" name="Picture 5"/>
          <p:cNvPicPr/>
          <p:nvPr/>
        </p:nvPicPr>
        <p:blipFill>
          <a:blip r:embed="rId2"/>
          <a:stretch/>
        </p:blipFill>
        <p:spPr>
          <a:xfrm>
            <a:off x="4590360" y="4088520"/>
            <a:ext cx="2614320" cy="235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Background (3)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5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0F346-1319-17CB-14A6-035999C0004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46400" y="2481123"/>
            <a:ext cx="7099200" cy="320688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884912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Background (4)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76080"/>
            <a:ext cx="1219140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</a:pPr>
            <a:r>
              <a:rPr lang="en-US" sz="1800" b="1" strike="noStrike" spc="-1" dirty="0">
                <a:latin typeface="Arial"/>
              </a:rPr>
              <a:t>Problems with traditional printing statements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latin typeface="Arial"/>
              </a:rPr>
              <a:t>Ephemeral</a:t>
            </a:r>
            <a:r>
              <a:rPr lang="en-US" spc="-1" dirty="0">
                <a:latin typeface="Arial"/>
              </a:rPr>
              <a:t>: once the application is done executing, the printed statements are cleared from the console.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latin typeface="Arial"/>
              </a:rPr>
              <a:t>No verbosity/criticality control</a:t>
            </a:r>
            <a:r>
              <a:rPr lang="en-US" sz="1800" b="0" strike="noStrike" spc="-1" dirty="0">
                <a:latin typeface="Arial"/>
              </a:rPr>
              <a:t>: not all messages need to be printed for all events in all scenarios. For example, in a production environment we only want to see information about the flow of the application (e.g., progress details) while filtering debugging information that are usually available in a development/testing environment.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latin typeface="Arial"/>
              </a:rPr>
              <a:t>No printing message distribution</a:t>
            </a:r>
            <a:r>
              <a:rPr lang="en-US" spc="-1" dirty="0">
                <a:latin typeface="Arial"/>
              </a:rPr>
              <a:t>: printed statements are only displayed in the standard output/error console. They cannot be dispatched to other destinations simultaneously.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</a:pPr>
            <a:r>
              <a:rPr lang="en-US" sz="1800" b="1" strike="noStrike" spc="-1" dirty="0">
                <a:latin typeface="Arial"/>
              </a:rPr>
              <a:t>Solution</a:t>
            </a:r>
            <a:r>
              <a:rPr lang="en-US" sz="1800" b="0" strike="noStrike" spc="-1" dirty="0">
                <a:latin typeface="Arial"/>
              </a:rPr>
              <a:t>: use logging utilities which can overcome all the above limitations (e.g., </a:t>
            </a:r>
            <a:r>
              <a:rPr lang="en-US" sz="1800" b="0" strike="noStrike" spc="-1" dirty="0" err="1">
                <a:latin typeface="Arial"/>
              </a:rPr>
              <a:t>java.util.logging</a:t>
            </a:r>
            <a:r>
              <a:rPr lang="en-US" sz="1800" b="0" strike="noStrike" spc="-1" dirty="0">
                <a:latin typeface="Arial"/>
              </a:rPr>
              <a:t>, Log4J, SLF4J, etc.) by injecting </a:t>
            </a:r>
            <a:r>
              <a:rPr lang="en-US" sz="1800" b="1" strike="noStrike" spc="-1" dirty="0">
                <a:latin typeface="Arial"/>
              </a:rPr>
              <a:t>Log Printing Statements</a:t>
            </a:r>
            <a:r>
              <a:rPr lang="en-US" sz="1800" b="0" strike="noStrike" spc="-1" dirty="0">
                <a:latin typeface="Arial"/>
              </a:rPr>
              <a:t> (</a:t>
            </a:r>
            <a:r>
              <a:rPr lang="en-US" sz="1800" b="1" strike="noStrike" spc="-1" dirty="0">
                <a:latin typeface="Arial"/>
              </a:rPr>
              <a:t>LPSs</a:t>
            </a:r>
            <a:r>
              <a:rPr lang="en-US" sz="1800" b="0" strike="noStrike" spc="-1" dirty="0">
                <a:latin typeface="Arial"/>
              </a:rPr>
              <a:t>) into a project’s code.</a:t>
            </a: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6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38147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Context: </a:t>
            </a:r>
            <a:r>
              <a:rPr lang="en-US" sz="2800" b="1" spc="-1" dirty="0">
                <a:solidFill>
                  <a:srgbClr val="FFFFFF"/>
                </a:solidFill>
                <a:latin typeface="Century Gothic"/>
                <a:ea typeface="ITC Kabel Book"/>
              </a:rPr>
              <a:t>What is logging?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1515792"/>
            <a:ext cx="566727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Log Printing Statements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 (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LPSs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): logging operations injected into a system's source code to extract information related to the fulfillment of a 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logging goal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and generating 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logs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 that would be further analyzed to react accordingly.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LPS event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the event captured by an LPS.</a:t>
            </a:r>
          </a:p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LPS context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: the actual programming elements (variables, method calls, etc.) used to build the LPS event’s context, generally consisting of five parts: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b="1" i="1" spc="-1" dirty="0">
                <a:solidFill>
                  <a:srgbClr val="000000"/>
                </a:solidFill>
                <a:latin typeface="Calibri"/>
                <a:ea typeface="MS Mincho"/>
              </a:rPr>
              <a:t>Who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who triggered the event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b="1" i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When</a:t>
            </a:r>
            <a:r>
              <a:rPr lang="en-US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: when was the event triggered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b="1" i="1" spc="-1" dirty="0">
                <a:solidFill>
                  <a:srgbClr val="000000"/>
                </a:solidFill>
                <a:latin typeface="Calibri"/>
                <a:ea typeface="MS Mincho"/>
              </a:rPr>
              <a:t>Where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where the event was trigged (e.g., GUI widget)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b="1" i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W</a:t>
            </a:r>
            <a:r>
              <a:rPr lang="en-US" b="1" i="1" spc="-1" dirty="0">
                <a:solidFill>
                  <a:srgbClr val="000000"/>
                </a:solidFill>
                <a:latin typeface="Calibri"/>
                <a:ea typeface="MS Mincho"/>
              </a:rPr>
              <a:t>hat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what event information to retrieve (i.e., event type and other event-related data)</a:t>
            </a:r>
          </a:p>
          <a:p>
            <a:pPr marL="800820" lvl="1" indent="-342900">
              <a:spcBef>
                <a:spcPts val="649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b="1" i="1" strike="noStrike" spc="-1" dirty="0">
                <a:solidFill>
                  <a:srgbClr val="000000"/>
                </a:solidFill>
                <a:latin typeface="Calibri"/>
                <a:ea typeface="MS Mincho"/>
              </a:rPr>
              <a:t>Why</a:t>
            </a:r>
            <a:r>
              <a:rPr lang="en-US" b="0" strike="noStrike" spc="-1" dirty="0">
                <a:solidFill>
                  <a:srgbClr val="000000"/>
                </a:solidFill>
                <a:latin typeface="Calibri"/>
                <a:ea typeface="MS Mincho"/>
              </a:rPr>
              <a:t>: why was the event triggered.</a:t>
            </a: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7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1AF3AA29-9DB6-464C-2398-82D41972B296}"/>
              </a:ext>
            </a:extLst>
          </p:cNvPr>
          <p:cNvSpPr/>
          <p:nvPr/>
        </p:nvSpPr>
        <p:spPr>
          <a:xfrm>
            <a:off x="5667270" y="1515792"/>
            <a:ext cx="5667270" cy="49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  <a:latin typeface="Calibri"/>
                <a:ea typeface="MS Mincho"/>
              </a:rPr>
              <a:t>LPS level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MS Mincho"/>
              </a:rPr>
              <a:t>: the criticality of the generated log, controlling what kind of information will be included in each part of the LPS event.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6EBF5CB1-CC0A-C71C-BDB6-C122589C5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13" y="2376586"/>
            <a:ext cx="4686615" cy="4165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Context: </a:t>
            </a:r>
            <a:r>
              <a:rPr lang="en-US" sz="2800" b="1" spc="-1" dirty="0">
                <a:solidFill>
                  <a:srgbClr val="FFFFFF"/>
                </a:solidFill>
                <a:latin typeface="Century Gothic"/>
                <a:ea typeface="ITC Kabel Book"/>
              </a:rPr>
              <a:t>LPS Criticality Level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8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079784-E2A5-8E5E-482C-CFDBC040F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1" y="2521571"/>
            <a:ext cx="5757705" cy="2296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E64AA9-18DE-3BF8-1881-9A315AB5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61" y="1563984"/>
            <a:ext cx="5280720" cy="37300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14DB97-1181-1A7B-E60D-25EE67301B82}"/>
              </a:ext>
            </a:extLst>
          </p:cNvPr>
          <p:cNvSpPr txBox="1"/>
          <p:nvPr/>
        </p:nvSpPr>
        <p:spPr>
          <a:xfrm>
            <a:off x="6537138" y="5373175"/>
            <a:ext cx="448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https://stackoverflow.com/questions/2031163/when-to-use-the-different-log-levels</a:t>
            </a:r>
          </a:p>
        </p:txBody>
      </p:sp>
    </p:spTree>
    <p:extLst>
      <p:ext uri="{BB962C8B-B14F-4D97-AF65-F5344CB8AC3E}">
        <p14:creationId xmlns:p14="http://schemas.microsoft.com/office/powerpoint/2010/main" val="8844009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284200" y="471240"/>
            <a:ext cx="1002888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Century Gothic"/>
                <a:ea typeface="ITC Kabel Book"/>
              </a:rPr>
              <a:t>Software Logging – Context: </a:t>
            </a:r>
            <a:r>
              <a:rPr lang="en-US" sz="2800" b="1" spc="-1" dirty="0">
                <a:solidFill>
                  <a:srgbClr val="FFFFFF"/>
                </a:solidFill>
                <a:latin typeface="Century Gothic"/>
                <a:ea typeface="ITC Kabel Book"/>
              </a:rPr>
              <a:t>The Logging Process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169720" y="6574320"/>
            <a:ext cx="44532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92D01FA-C41C-4FED-8BC7-63E17ED751AF}" type="slidenum">
              <a:rPr lang="fr-FR" sz="1000" b="0" strike="noStrike" spc="-1">
                <a:solidFill>
                  <a:srgbClr val="FFFFFF"/>
                </a:solidFill>
                <a:latin typeface="Century Gothic"/>
              </a:rPr>
              <a:t>9</a:t>
            </a:fld>
            <a:endParaRPr lang="fr-FR" sz="10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80960" y="6574320"/>
            <a:ext cx="10535400" cy="28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US" sz="900" strike="noStrike" spc="-1" dirty="0">
                <a:solidFill>
                  <a:srgbClr val="FFFFFF"/>
                </a:solidFill>
                <a:latin typeface="Century Gothic"/>
                <a:ea typeface="Euclid Flex B Medium"/>
              </a:rPr>
              <a:t>Software Logging and Observability</a:t>
            </a:r>
            <a:endParaRPr lang="en-US" sz="900" strike="noStrike" spc="-1" dirty="0"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786100-CE4A-DBE7-562B-DE2BD65B5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8" y="1554175"/>
            <a:ext cx="11940833" cy="407480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4FBF679-80A0-4FD0-9B7B-B12BEE862447}"/>
              </a:ext>
            </a:extLst>
          </p:cNvPr>
          <p:cNvSpPr txBox="1"/>
          <p:nvPr/>
        </p:nvSpPr>
        <p:spPr>
          <a:xfrm>
            <a:off x="2810187" y="5769658"/>
            <a:ext cx="664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Chen, B. (2020). Improving the Logging Practices in DevOps.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731677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2E95"/>
      </a:dk2>
      <a:lt2>
        <a:srgbClr val="FFFFFF"/>
      </a:lt2>
      <a:accent1>
        <a:srgbClr val="FFD040"/>
      </a:accent1>
      <a:accent2>
        <a:srgbClr val="9085BE"/>
      </a:accent2>
      <a:accent3>
        <a:srgbClr val="CA1D34"/>
      </a:accent3>
      <a:accent4>
        <a:srgbClr val="F05327"/>
      </a:accent4>
      <a:accent5>
        <a:srgbClr val="0A905D"/>
      </a:accent5>
      <a:accent6>
        <a:srgbClr val="6A2E91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2E95"/>
      </a:dk2>
      <a:lt2>
        <a:srgbClr val="FFFFFF"/>
      </a:lt2>
      <a:accent1>
        <a:srgbClr val="FFD040"/>
      </a:accent1>
      <a:accent2>
        <a:srgbClr val="9085BE"/>
      </a:accent2>
      <a:accent3>
        <a:srgbClr val="CA1D34"/>
      </a:accent3>
      <a:accent4>
        <a:srgbClr val="F05327"/>
      </a:accent4>
      <a:accent5>
        <a:srgbClr val="0A905D"/>
      </a:accent5>
      <a:accent6>
        <a:srgbClr val="6A2E91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2E95"/>
      </a:dk2>
      <a:lt2>
        <a:srgbClr val="FFFFFF"/>
      </a:lt2>
      <a:accent1>
        <a:srgbClr val="FFD040"/>
      </a:accent1>
      <a:accent2>
        <a:srgbClr val="9085BE"/>
      </a:accent2>
      <a:accent3>
        <a:srgbClr val="CA1D34"/>
      </a:accent3>
      <a:accent4>
        <a:srgbClr val="F05327"/>
      </a:accent4>
      <a:accent5>
        <a:srgbClr val="0A905D"/>
      </a:accent5>
      <a:accent6>
        <a:srgbClr val="6A2E91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22D35F327DB441ABE43FB3790AC011" ma:contentTypeVersion="35" ma:contentTypeDescription="Crée un document." ma:contentTypeScope="" ma:versionID="d2033d8c00c8d0de18607030bf4fb5c4">
  <xsd:schema xmlns:xsd="http://www.w3.org/2001/XMLSchema" xmlns:xs="http://www.w3.org/2001/XMLSchema" xmlns:p="http://schemas.microsoft.com/office/2006/metadata/properties" xmlns:ns2="f12d6b6e-3bd7-4cfc-bf7a-f0cf951c2f07" xmlns:ns3="d961a904-6fb0-415e-acff-de424912e6f1" targetNamespace="http://schemas.microsoft.com/office/2006/metadata/properties" ma:root="true" ma:fieldsID="41a02524298ba62db7b81e7c834d463f" ns2:_="" ns3:_="">
    <xsd:import namespace="f12d6b6e-3bd7-4cfc-bf7a-f0cf951c2f07"/>
    <xsd:import namespace="d961a904-6fb0-415e-acff-de424912e6f1"/>
    <xsd:element name="properties">
      <xsd:complexType>
        <xsd:sequence>
          <xsd:element name="documentManagement">
            <xsd:complexType>
              <xsd:all>
                <xsd:element ref="ns2:e5dh" minOccurs="0"/>
                <xsd:element ref="ns2:qp5z" minOccurs="0"/>
                <xsd:element ref="ns2:p1jr" minOccurs="0"/>
                <xsd:element ref="ns2:ProgrammedeRecherch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Description" minOccurs="0"/>
                <xsd:element ref="ns2:Verrou" minOccurs="0"/>
                <xsd:element ref="ns3:TaxCatchAll" minOccurs="0"/>
                <xsd:element ref="ns2:lcf76f155ced4ddcb4097134ff3c332f" minOccurs="0"/>
                <xsd:element ref="ns2:Responsabl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2d6b6e-3bd7-4cfc-bf7a-f0cf951c2f07" elementFormDefault="qualified">
    <xsd:import namespace="http://schemas.microsoft.com/office/2006/documentManagement/types"/>
    <xsd:import namespace="http://schemas.microsoft.com/office/infopath/2007/PartnerControls"/>
    <xsd:element name="e5dh" ma:index="2" nillable="true" ma:displayName="BU" ma:internalName="e5dh" ma:readOnly="false">
      <xsd:simpleType>
        <xsd:restriction base="dms:Text"/>
      </xsd:simpleType>
    </xsd:element>
    <xsd:element name="qp5z" ma:index="3" nillable="true" ma:displayName="Responsable" ma:list="UserInfo" ma:internalName="qp5z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1jr" ma:index="4" nillable="true" ma:displayName="Date et heure" ma:internalName="p1jr" ma:readOnly="false">
      <xsd:simpleType>
        <xsd:restriction base="dms:DateTime"/>
      </xsd:simpleType>
    </xsd:element>
    <xsd:element name="ProgrammedeRecherche" ma:index="5" nillable="true" ma:displayName="Programme de Recherche" ma:format="Dropdown" ma:internalName="ProgrammedeRecherche" ma:readOnly="false">
      <xsd:simpleType>
        <xsd:restriction base="dms:Choice">
          <xsd:enumeration value="BL_RETD_PHILO"/>
          <xsd:enumeration value="BL_RETD_ARCHI"/>
          <xsd:enumeration value="BL_RETD_TRACES"/>
          <xsd:enumeration value="BL_RETD_IA"/>
          <xsd:enumeration value="BL_RETD_PERSONNESAGEES"/>
          <xsd:enumeration value="BL_RETD_OPTIMISATION"/>
          <xsd:enumeration value="BL_RETD_IHM"/>
          <xsd:enumeration value="BL_RETD_INTEROPERABLITE"/>
          <xsd:enumeration value="BL_RETD_DEVOPS"/>
          <xsd:enumeration value="CARL_RETD_ARCHI"/>
          <xsd:enumeration value="CARL_RETD_WORLDSENSING"/>
          <xsd:enumeration value="CARL_RETD_CITYSYSTEMIC"/>
          <xsd:enumeration value="CARL_RETD_IAASSETMANAGEMENT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7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21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4" nillable="true" ma:displayName="Length (seconds)" ma:hidden="true" ma:internalName="MediaLengthInSeconds" ma:readOnly="true">
      <xsd:simpleType>
        <xsd:restriction base="dms:Unknown"/>
      </xsd:simpleType>
    </xsd:element>
    <xsd:element name="Description" ma:index="25" nillable="true" ma:displayName="Description " ma:format="Dropdown" ma:hidden="true" ma:internalName="Description" ma:readOnly="false">
      <xsd:simpleType>
        <xsd:restriction base="dms:Text">
          <xsd:maxLength value="255"/>
        </xsd:restriction>
      </xsd:simpleType>
    </xsd:element>
    <xsd:element name="Verrou" ma:index="26" nillable="true" ma:displayName="Verrou" ma:description="Code du/des Verrous CIR associés" ma:format="Dropdown" ma:internalName="Verrou">
      <xsd:simpleType>
        <xsd:restriction base="dms:Text">
          <xsd:maxLength value="255"/>
        </xsd:restriction>
      </xsd:simpleType>
    </xsd:element>
    <xsd:element name="lcf76f155ced4ddcb4097134ff3c332f" ma:index="29" nillable="true" ma:taxonomy="true" ma:internalName="lcf76f155ced4ddcb4097134ff3c332f" ma:taxonomyFieldName="MediaServiceImageTags" ma:displayName="Balises d’images" ma:readOnly="false" ma:fieldId="{5cf76f15-5ced-4ddc-b409-7134ff3c332f}" ma:taxonomyMulti="true" ma:sspId="76d06359-ffef-4549-9276-0f144f4d9eb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Responsables" ma:index="30" nillable="true" ma:displayName="Responsables" ma:format="Dropdown" ma:list="UserInfo" ma:SharePointGroup="0" ma:internalName="Responsable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1a904-6fb0-415e-acff-de424912e6f1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Partagé avec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Partagé avec détails" ma:hidden="true" ma:internalName="SharedWithDetails" ma:readOnly="true">
      <xsd:simpleType>
        <xsd:restriction base="dms:Note"/>
      </xsd:simpleType>
    </xsd:element>
    <xsd:element name="TaxCatchAll" ma:index="27" nillable="true" ma:displayName="Taxonomy Catch All Column" ma:hidden="true" ma:list="{e427d602-65c0-4769-a43e-979426532c44}" ma:internalName="TaxCatchAll" ma:showField="CatchAllData" ma:web="d961a904-6fb0-415e-acff-de424912e6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Type de contenu"/>
        <xsd:element ref="dc:title" minOccurs="0" maxOccurs="1" ma:index="1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A3DC7D-7771-486F-862E-596B5A3737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C35D3E-95C8-4141-BD90-6E28A3BFF3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2d6b6e-3bd7-4cfc-bf7a-f0cf951c2f07"/>
    <ds:schemaRef ds:uri="d961a904-6fb0-415e-acff-de424912e6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Modele_PPT_Berger_Levrault</Template>
  <TotalTime>7782</TotalTime>
  <Words>2813</Words>
  <Application>Microsoft Office PowerPoint</Application>
  <PresentationFormat>Widescreen</PresentationFormat>
  <Paragraphs>399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Arial</vt:lpstr>
      <vt:lpstr>Calibri</vt:lpstr>
      <vt:lpstr>Calibri Light</vt:lpstr>
      <vt:lpstr>Century Gothic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BERGER-LEVRAULT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BOUSQUET Aurelie</dc:creator>
  <dc:description/>
  <cp:lastModifiedBy>RIMA Bachar</cp:lastModifiedBy>
  <cp:revision>1063</cp:revision>
  <dcterms:created xsi:type="dcterms:W3CDTF">2017-04-05T13:14:55Z</dcterms:created>
  <dcterms:modified xsi:type="dcterms:W3CDTF">2023-11-06T19:37:47Z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BERGER-LEVRAULT</vt:lpwstr>
  </property>
  <property fmtid="{D5CDD505-2E9C-101B-9397-08002B2CF9AE}" pid="4" name="ContentTypeId">
    <vt:lpwstr>0x010100A008C58D49B60440AA9E9CA16F7D02F1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Widescreen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27</vt:i4>
  </property>
</Properties>
</file>